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</p:sldMasterIdLst>
  <p:notesMasterIdLst>
    <p:notesMasterId r:id="rId26"/>
  </p:notesMasterIdLst>
  <p:handoutMasterIdLst>
    <p:handoutMasterId r:id="rId27"/>
  </p:handoutMasterIdLst>
  <p:sldIdLst>
    <p:sldId id="287" r:id="rId3"/>
    <p:sldId id="256" r:id="rId4"/>
    <p:sldId id="261" r:id="rId5"/>
    <p:sldId id="288" r:id="rId6"/>
    <p:sldId id="263" r:id="rId7"/>
    <p:sldId id="262" r:id="rId8"/>
    <p:sldId id="290" r:id="rId9"/>
    <p:sldId id="264" r:id="rId10"/>
    <p:sldId id="295" r:id="rId11"/>
    <p:sldId id="296" r:id="rId12"/>
    <p:sldId id="297" r:id="rId13"/>
    <p:sldId id="298" r:id="rId14"/>
    <p:sldId id="268" r:id="rId15"/>
    <p:sldId id="292" r:id="rId16"/>
    <p:sldId id="299" r:id="rId17"/>
    <p:sldId id="302" r:id="rId18"/>
    <p:sldId id="267" r:id="rId19"/>
    <p:sldId id="272" r:id="rId20"/>
    <p:sldId id="265" r:id="rId21"/>
    <p:sldId id="301" r:id="rId22"/>
    <p:sldId id="266" r:id="rId23"/>
    <p:sldId id="270" r:id="rId24"/>
    <p:sldId id="271" r:id="rId25"/>
  </p:sldIdLst>
  <p:sldSz cx="9144000" cy="6858000" type="screen4x3"/>
  <p:notesSz cx="69342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3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3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3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3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3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3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3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3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3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737" autoAdjust="0"/>
  </p:normalViewPr>
  <p:slideViewPr>
    <p:cSldViewPr snapToObjects="1">
      <p:cViewPr>
        <p:scale>
          <a:sx n="73" d="100"/>
          <a:sy n="73" d="100"/>
        </p:scale>
        <p:origin x="-234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mecfile\I\ASSESSMENT\INTERNATIONAL\PISA\PISA%202012\Canadian%20report\Powerpoint\mathematics%20reading%20and%20science%20by%20gender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PISA 2012 </a:t>
            </a:r>
          </a:p>
          <a:p>
            <a:pPr>
              <a:defRPr/>
            </a:pPr>
            <a:r>
              <a:rPr lang="en-US"/>
              <a:t>Canadian Results by Gender in Mathematics, Reading, and Science  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Sheet1!$A$3:$A$7</c:f>
              <c:strCache>
                <c:ptCount val="5"/>
                <c:pt idx="0">
                  <c:v>Science</c:v>
                </c:pt>
                <c:pt idx="1">
                  <c:v>Digital reading </c:v>
                </c:pt>
                <c:pt idx="2">
                  <c:v>Paper-based reading</c:v>
                </c:pt>
                <c:pt idx="3">
                  <c:v>Computer-based mathematics</c:v>
                </c:pt>
                <c:pt idx="4">
                  <c:v>Paper-based mathematics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527</c:v>
                </c:pt>
                <c:pt idx="1">
                  <c:v>522</c:v>
                </c:pt>
                <c:pt idx="2">
                  <c:v>506</c:v>
                </c:pt>
                <c:pt idx="3">
                  <c:v>532</c:v>
                </c:pt>
                <c:pt idx="4">
                  <c:v>523</c:v>
                </c:pt>
              </c:numCache>
            </c:numRef>
          </c:val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Sheet1!$A$3:$A$7</c:f>
              <c:strCache>
                <c:ptCount val="5"/>
                <c:pt idx="0">
                  <c:v>Science</c:v>
                </c:pt>
                <c:pt idx="1">
                  <c:v>Digital reading </c:v>
                </c:pt>
                <c:pt idx="2">
                  <c:v>Paper-based reading</c:v>
                </c:pt>
                <c:pt idx="3">
                  <c:v>Computer-based mathematics</c:v>
                </c:pt>
                <c:pt idx="4">
                  <c:v>Paper-based mathematics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524</c:v>
                </c:pt>
                <c:pt idx="1">
                  <c:v>543</c:v>
                </c:pt>
                <c:pt idx="2">
                  <c:v>541</c:v>
                </c:pt>
                <c:pt idx="3">
                  <c:v>514</c:v>
                </c:pt>
                <c:pt idx="4">
                  <c:v>513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117471744"/>
        <c:axId val="68475648"/>
      </c:barChart>
      <c:catAx>
        <c:axId val="117471744"/>
        <c:scaling>
          <c:orientation val="minMax"/>
        </c:scaling>
        <c:delete val="0"/>
        <c:axPos val="l"/>
        <c:majorTickMark val="none"/>
        <c:minorTickMark val="none"/>
        <c:tickLblPos val="nextTo"/>
        <c:crossAx val="68475648"/>
        <c:crosses val="autoZero"/>
        <c:auto val="1"/>
        <c:lblAlgn val="ctr"/>
        <c:lblOffset val="100"/>
        <c:noMultiLvlLbl val="0"/>
      </c:catAx>
      <c:valAx>
        <c:axId val="68475648"/>
        <c:scaling>
          <c:orientation val="minMax"/>
          <c:max val="550"/>
          <c:min val="49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17471744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EA7AAC0-247B-45D9-8984-10ACE3FFDB8E}" type="datetime1">
              <a:rPr lang="en-US"/>
              <a:pPr/>
              <a:t>12/2/2013</a:t>
            </a:fld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2865223-4382-4129-9F89-4713272E88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0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DC8E193-8507-40C7-80C4-68B5BCB28D62}" type="datetime1">
              <a:rPr lang="en-US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309" tIns="46154" rIns="92309" bIns="4615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82D1D5A-1D51-415D-BC88-CA64E5A952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75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36" charset="-128"/>
        <a:cs typeface="Geneva" pitchFamily="3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3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3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3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3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1pPr>
            <a:lvl2pPr marL="38292076" indent="-37830533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5pPr>
            <a:lvl6pPr marL="4615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6pPr>
            <a:lvl7pPr marL="9230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7pPr>
            <a:lvl8pPr marL="13846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8pPr>
            <a:lvl9pPr marL="18461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9pPr>
          </a:lstStyle>
          <a:p>
            <a:pPr eaLnBrk="1" hangingPunct="1"/>
            <a:fld id="{E0840C9F-01CE-4158-A354-E0CEE845247E}" type="slidenum">
              <a:rPr lang="en-US" sz="1200">
                <a:latin typeface="Calibri" pitchFamily="34" charset="0"/>
              </a:rPr>
              <a:pPr eaLnBrk="1" hangingPunct="1"/>
              <a:t>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43000"/>
            <a:ext cx="7772400" cy="1470025"/>
          </a:xfrm>
        </p:spPr>
        <p:txBody>
          <a:bodyPr>
            <a:no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718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4CD6C-3992-4476-A72B-4D3CB79651BC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B47E1-5D25-44C6-80A6-217008F7F5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0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DB9AF-FB6B-4658-AA30-D7C4EFBD6B1C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E19EC-2134-44AC-BF8C-268556562C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4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1FDFAB-B520-4E72-992E-D6DF43A2B05F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08287-E97C-4B77-BF9C-7E0811C53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83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8DF6A9-FF02-4736-AE90-FCCC9CA70C21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04A7C-597E-427B-8566-86D1E1864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5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15A4B7-E2D3-4DEA-8680-CF3D58227328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2A5F3-9694-4756-B7B2-A7B3E0A4F8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98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F07A8-D82E-4E9B-B132-8A18EF14A0C1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33B43-59F0-453D-B03E-E24B4F755B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14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3716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3716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E9AE78-CA33-4CA4-B32A-A630C30D6A34}" type="datetime1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5B8FA-4262-4853-B68C-0A1188CD13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86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0EE998-9262-4685-AA01-AC20944277BA}" type="datetime1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685EF-6327-4081-96DD-85C5F208E9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90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343ECD-369C-4290-8050-276FA84F7FFF}" type="datetime1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B2603-226A-4779-8E2C-3FFFF0F78F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15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FC1F51-896E-4E55-90A6-B8961EFA0EF5}" type="datetime1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395D8-6DD4-4620-928C-78AE8FD2D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98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C9A3E5-1513-4BE8-87F9-BD6F0570D44F}" type="datetime1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6C6C1-6918-46FA-B038-E569CAC25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DBF858-6E9E-42B6-B547-78AAC3F0AE6F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AAD40-FB49-44D0-AFE5-03DA5326F2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45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BD1F70-973C-4D7A-8EBF-ECEBBD09894D}" type="datetime1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8035E-DA24-42E2-9250-440D5090F0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28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3A14EC-69C0-4793-9126-52654C897B10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531E6-5698-41A6-9E97-DEAF165EF5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14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74638"/>
            <a:ext cx="1866900" cy="5622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448300" cy="5622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E13637-3A80-41D4-816E-501F9C103C82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9352F-AE2F-4E03-A4DF-80D4D245AF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5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256B34-041E-4B21-8EC3-10A140579B1C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F3AB0-F155-4C96-9AAC-22D8D778CF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9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13014-E1DF-40BC-9868-5E223E798B1B}" type="datetime1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85D0A-70D7-4702-A421-B005667571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6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48491-3ABD-4D15-A82D-C1982FF96AE9}" type="datetime1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EDEAF-333A-40BE-8EB5-1B8A009A59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672A29-D6E0-4AC5-A70E-90F833BA262C}" type="datetime1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03395-1CB6-4C48-8E91-332DDD7B06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9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E4D5E3-1DE1-4FB8-9EA8-C6FC646EF4AA}" type="datetime1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A381B-3A9B-4A75-99F9-71519476F1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EA228F-17B8-4754-BEA7-08C3B38F1F02}" type="datetime1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5F47E-6A13-4BE9-B62C-E20EC42354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8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91DFE-0086-4FE7-B627-AF80B1DCD79A}" type="datetime1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A3353-CD76-4ECB-8002-6F071DB433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7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086600" cy="1135063"/>
          </a:xfrm>
          <a:prstGeom prst="rect">
            <a:avLst/>
          </a:prstGeom>
          <a:solidFill>
            <a:srgbClr val="A0CF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Geneva" pitchFamily="36" charset="-128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274638"/>
            <a:ext cx="7467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13716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308725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8A18980-C92C-4DBF-AAAD-58E0A5242ADE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08725"/>
            <a:ext cx="609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08725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5C151ED-3D84-4660-9229-9D33FAAB6B2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8" descr="CMEC_logo_PM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274638"/>
            <a:ext cx="15335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Arial"/>
          <a:ea typeface="Geneva" pitchFamily="36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6" charset="0"/>
          <a:ea typeface="Geneva" pitchFamily="36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6" charset="0"/>
          <a:ea typeface="Geneva" pitchFamily="36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6" charset="0"/>
          <a:ea typeface="Geneva" pitchFamily="36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6" charset="0"/>
          <a:ea typeface="Geneva" pitchFamily="36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6" charset="0"/>
          <a:ea typeface="Geneva" pitchFamily="36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6" charset="0"/>
          <a:ea typeface="Geneva" pitchFamily="36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6" charset="0"/>
          <a:ea typeface="Geneva" pitchFamily="36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6" charset="0"/>
          <a:ea typeface="Geneva" pitchFamily="3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Arial"/>
          <a:ea typeface="Geneva" pitchFamily="36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b="1" kern="1200">
          <a:solidFill>
            <a:srgbClr val="A0CF67"/>
          </a:solidFill>
          <a:latin typeface="Arial"/>
          <a:ea typeface="Geneva" pitchFamily="36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Arial"/>
          <a:ea typeface="Geneva" pitchFamily="36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b="1" kern="1200">
          <a:solidFill>
            <a:srgbClr val="A0CF67"/>
          </a:solidFill>
          <a:latin typeface="Arial"/>
          <a:ea typeface="Geneva" pitchFamily="36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/>
          <a:ea typeface="Geneva" pitchFamily="36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086600" cy="1135063"/>
          </a:xfrm>
          <a:prstGeom prst="rect">
            <a:avLst/>
          </a:prstGeom>
          <a:solidFill>
            <a:srgbClr val="A0CF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Geneva" pitchFamily="36" charset="-128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274638"/>
            <a:ext cx="7467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13716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308725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82B1FF0-90A9-4646-A201-7DBC21AABE71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08725"/>
            <a:ext cx="609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08725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8244609-E563-4746-A53D-D991CE6DDC9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2536" name="Picture 8" descr="CMEC_logo_PM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274638"/>
            <a:ext cx="15335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Geneva" pitchFamily="36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Geneva" pitchFamily="36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Geneva" pitchFamily="36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Geneva" pitchFamily="36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Geneva" pitchFamily="3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Geneva" pitchFamily="3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Geneva" pitchFamily="3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Geneva" pitchFamily="36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400" b="1">
          <a:solidFill>
            <a:srgbClr val="A0CF67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7F7F7F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b="1">
          <a:solidFill>
            <a:srgbClr val="A0CF67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1256"/>
            <a:ext cx="5164023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381B-3A9B-4A75-99F9-71519476F1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912768" cy="936104"/>
          </a:xfrm>
        </p:spPr>
        <p:txBody>
          <a:bodyPr/>
          <a:lstStyle/>
          <a:p>
            <a:r>
              <a:rPr lang="en-CA" dirty="0" smtClean="0"/>
              <a:t>Canadian students continue to perform well in reading ...</a:t>
            </a:r>
            <a:endParaRPr lang="fr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7067699" cy="542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597352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 err="1" smtClean="0">
                <a:latin typeface="+mn-lt"/>
              </a:rPr>
              <a:t>Italics</a:t>
            </a:r>
            <a:r>
              <a:rPr lang="fr-CA" sz="800" dirty="0" smtClean="0">
                <a:latin typeface="+mn-lt"/>
              </a:rPr>
              <a:t> = OECD country</a:t>
            </a:r>
            <a:endParaRPr lang="en-CA" sz="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912768" cy="936104"/>
          </a:xfrm>
        </p:spPr>
        <p:txBody>
          <a:bodyPr/>
          <a:lstStyle/>
          <a:p>
            <a:r>
              <a:rPr lang="en-CA" dirty="0" smtClean="0"/>
              <a:t>… and in science.</a:t>
            </a:r>
            <a:endParaRPr lang="fr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58932"/>
            <a:ext cx="5832648" cy="546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2276872"/>
            <a:ext cx="3540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6669940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 err="1" smtClean="0">
                <a:latin typeface="+mn-lt"/>
              </a:rPr>
              <a:t>Italics</a:t>
            </a:r>
            <a:r>
              <a:rPr lang="fr-CA" sz="800" dirty="0" smtClean="0">
                <a:latin typeface="+mn-lt"/>
              </a:rPr>
              <a:t> = OECD country</a:t>
            </a:r>
            <a:endParaRPr lang="en-CA" sz="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912768" cy="936104"/>
          </a:xfrm>
        </p:spPr>
        <p:txBody>
          <a:bodyPr/>
          <a:lstStyle/>
          <a:p>
            <a:r>
              <a:rPr lang="en-CA" dirty="0" smtClean="0"/>
              <a:t>… and in science.</a:t>
            </a:r>
            <a:endParaRPr lang="fr-C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00" y="1237312"/>
            <a:ext cx="6255194" cy="543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6669940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 err="1" smtClean="0">
                <a:latin typeface="+mn-lt"/>
              </a:rPr>
              <a:t>Italics</a:t>
            </a:r>
            <a:r>
              <a:rPr lang="fr-CA" sz="800" dirty="0" smtClean="0">
                <a:latin typeface="+mn-lt"/>
              </a:rPr>
              <a:t> = OECD country</a:t>
            </a:r>
            <a:endParaRPr lang="en-CA" sz="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12768" cy="936104"/>
          </a:xfrm>
        </p:spPr>
        <p:txBody>
          <a:bodyPr/>
          <a:lstStyle/>
          <a:p>
            <a:r>
              <a:rPr lang="en-CA" sz="2400" dirty="0" smtClean="0"/>
              <a:t>Nine countries achieved higher results than Canada in mathematics, five in reading, and seven in science.</a:t>
            </a:r>
            <a:endParaRPr lang="fr-CA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9061" b="65252"/>
          <a:stretch/>
        </p:blipFill>
        <p:spPr>
          <a:xfrm>
            <a:off x="64654" y="1556792"/>
            <a:ext cx="9014691" cy="46456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4" y="2132856"/>
            <a:ext cx="8758816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254" y="180012"/>
            <a:ext cx="6912768" cy="715962"/>
          </a:xfrm>
        </p:spPr>
        <p:txBody>
          <a:bodyPr/>
          <a:lstStyle/>
          <a:p>
            <a:r>
              <a:rPr lang="fr-CA" sz="2400" dirty="0" smtClean="0"/>
              <a:t>Over 85% of Canadian </a:t>
            </a:r>
            <a:r>
              <a:rPr lang="fr-CA" sz="2400" dirty="0" err="1" smtClean="0"/>
              <a:t>students</a:t>
            </a:r>
            <a:r>
              <a:rPr lang="fr-CA" sz="2400" dirty="0" smtClean="0"/>
              <a:t> </a:t>
            </a:r>
            <a:r>
              <a:rPr lang="fr-CA" sz="2400" dirty="0" err="1" smtClean="0"/>
              <a:t>reached</a:t>
            </a:r>
            <a:r>
              <a:rPr lang="fr-CA" sz="2400" dirty="0" smtClean="0"/>
              <a:t> the </a:t>
            </a:r>
            <a:r>
              <a:rPr lang="fr-CA" sz="2400" dirty="0" err="1" smtClean="0"/>
              <a:t>baseline</a:t>
            </a:r>
            <a:r>
              <a:rPr lang="fr-CA" sz="2400" dirty="0" smtClean="0"/>
              <a:t> </a:t>
            </a:r>
            <a:r>
              <a:rPr lang="fr-CA" sz="2400" dirty="0" err="1" smtClean="0"/>
              <a:t>Level</a:t>
            </a:r>
            <a:r>
              <a:rPr lang="fr-CA" sz="2400" dirty="0" smtClean="0"/>
              <a:t> 2 or </a:t>
            </a:r>
            <a:r>
              <a:rPr lang="fr-CA" sz="2400" dirty="0" err="1" smtClean="0"/>
              <a:t>above</a:t>
            </a:r>
            <a:r>
              <a:rPr lang="fr-CA" sz="2400" dirty="0" smtClean="0"/>
              <a:t> in </a:t>
            </a:r>
            <a:r>
              <a:rPr lang="fr-CA" sz="2400" dirty="0" err="1" smtClean="0"/>
              <a:t>mathematics</a:t>
            </a:r>
            <a:r>
              <a:rPr lang="fr-CA" sz="2400" dirty="0" smtClean="0"/>
              <a:t>…</a:t>
            </a:r>
            <a:endParaRPr lang="fr-CA" sz="2400" dirty="0"/>
          </a:p>
        </p:txBody>
      </p:sp>
      <p:sp>
        <p:nvSpPr>
          <p:cNvPr id="4" name="Oval 3"/>
          <p:cNvSpPr/>
          <p:nvPr/>
        </p:nvSpPr>
        <p:spPr>
          <a:xfrm>
            <a:off x="2339752" y="4941168"/>
            <a:ext cx="43204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1331640" y="1383159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Distribution of students by proficiency level on the overall mathematics scale, Canada, provinces, and OECD </a:t>
            </a:r>
            <a:endParaRPr lang="en-CA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4" y="2132856"/>
            <a:ext cx="8758816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254" y="180012"/>
            <a:ext cx="6912768" cy="715962"/>
          </a:xfrm>
        </p:spPr>
        <p:txBody>
          <a:bodyPr/>
          <a:lstStyle/>
          <a:p>
            <a:r>
              <a:rPr lang="fr-CA" sz="2400" dirty="0"/>
              <a:t>… </a:t>
            </a:r>
            <a:r>
              <a:rPr lang="fr-CA" sz="2400" dirty="0" err="1" smtClean="0"/>
              <a:t>while</a:t>
            </a:r>
            <a:r>
              <a:rPr lang="fr-CA" sz="2400" dirty="0" smtClean="0"/>
              <a:t> over 16% of </a:t>
            </a:r>
            <a:r>
              <a:rPr lang="fr-CA" sz="2400" dirty="0"/>
              <a:t>Canadian </a:t>
            </a:r>
            <a:r>
              <a:rPr lang="fr-CA" sz="2400" dirty="0" err="1"/>
              <a:t>students</a:t>
            </a:r>
            <a:r>
              <a:rPr lang="fr-CA" sz="2400" dirty="0"/>
              <a:t> </a:t>
            </a:r>
            <a:r>
              <a:rPr lang="fr-CA" sz="2400" dirty="0" err="1"/>
              <a:t>reached</a:t>
            </a:r>
            <a:r>
              <a:rPr lang="fr-CA" sz="2400" dirty="0"/>
              <a:t> the </a:t>
            </a:r>
            <a:r>
              <a:rPr lang="fr-CA" sz="2400" dirty="0" err="1"/>
              <a:t>highest</a:t>
            </a:r>
            <a:r>
              <a:rPr lang="fr-CA" sz="2400" dirty="0"/>
              <a:t> </a:t>
            </a:r>
            <a:r>
              <a:rPr lang="fr-CA" sz="2400" dirty="0" err="1"/>
              <a:t>levels</a:t>
            </a:r>
            <a:r>
              <a:rPr lang="fr-CA" sz="2400" dirty="0"/>
              <a:t> of </a:t>
            </a:r>
            <a:r>
              <a:rPr lang="fr-CA" sz="2400" dirty="0" smtClean="0"/>
              <a:t>performance.</a:t>
            </a:r>
            <a:endParaRPr lang="fr-CA" sz="2400" dirty="0"/>
          </a:p>
        </p:txBody>
      </p:sp>
      <p:sp>
        <p:nvSpPr>
          <p:cNvPr id="4" name="Oval 3"/>
          <p:cNvSpPr/>
          <p:nvPr/>
        </p:nvSpPr>
        <p:spPr>
          <a:xfrm>
            <a:off x="8028384" y="4941168"/>
            <a:ext cx="43204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1331640" y="1383159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Distribution of students by proficiency level on the overall mathematics scale, Canada, provinces, and OECD </a:t>
            </a:r>
            <a:endParaRPr lang="en-CA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254" y="-11057"/>
            <a:ext cx="6912768" cy="715962"/>
          </a:xfrm>
        </p:spPr>
        <p:txBody>
          <a:bodyPr/>
          <a:lstStyle/>
          <a:p>
            <a:r>
              <a:rPr lang="en-CA" sz="2200" dirty="0" smtClean="0"/>
              <a:t>In Canada, the proportion of low achievers has increased over time, while the proportion of high achievers has decreased.</a:t>
            </a:r>
            <a:endParaRPr lang="fr-CA" sz="22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3157" t="25000" r="6490" b="19102"/>
          <a:stretch/>
        </p:blipFill>
        <p:spPr bwMode="auto">
          <a:xfrm>
            <a:off x="611560" y="1556792"/>
            <a:ext cx="8064896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082931" cy="1008112"/>
          </a:xfrm>
        </p:spPr>
        <p:txBody>
          <a:bodyPr/>
          <a:lstStyle/>
          <a:p>
            <a:r>
              <a:rPr lang="fr-CA" sz="2000" dirty="0" smtClean="0"/>
              <a:t>Over the </a:t>
            </a:r>
            <a:r>
              <a:rPr lang="fr-CA" sz="2000" dirty="0" err="1" smtClean="0"/>
              <a:t>past</a:t>
            </a:r>
            <a:r>
              <a:rPr lang="fr-CA" sz="2000" dirty="0" smtClean="0"/>
              <a:t> </a:t>
            </a:r>
            <a:r>
              <a:rPr lang="fr-CA" sz="2000" dirty="0" err="1" smtClean="0"/>
              <a:t>nine</a:t>
            </a:r>
            <a:r>
              <a:rPr lang="fr-CA" sz="2000" dirty="0" smtClean="0"/>
              <a:t> </a:t>
            </a:r>
            <a:r>
              <a:rPr lang="fr-CA" sz="2000" dirty="0" err="1" smtClean="0"/>
              <a:t>years</a:t>
            </a:r>
            <a:r>
              <a:rPr lang="fr-CA" sz="2000" dirty="0" smtClean="0"/>
              <a:t>, Canadian scores in </a:t>
            </a:r>
            <a:r>
              <a:rPr lang="fr-CA" sz="2000" dirty="0" err="1" smtClean="0"/>
              <a:t>mathematics</a:t>
            </a:r>
            <a:r>
              <a:rPr lang="fr-CA" sz="2000" dirty="0" smtClean="0"/>
              <a:t> have </a:t>
            </a:r>
            <a:r>
              <a:rPr lang="fr-CA" sz="2000" dirty="0" err="1" smtClean="0"/>
              <a:t>declined</a:t>
            </a:r>
            <a:r>
              <a:rPr lang="fr-CA" sz="2000" dirty="0" smtClean="0"/>
              <a:t> in all provinces </a:t>
            </a:r>
            <a:r>
              <a:rPr lang="fr-CA" sz="2000" dirty="0" err="1" smtClean="0"/>
              <a:t>except</a:t>
            </a:r>
            <a:r>
              <a:rPr lang="fr-CA" sz="2000" dirty="0" smtClean="0"/>
              <a:t> </a:t>
            </a:r>
            <a:r>
              <a:rPr lang="fr-CA" sz="2000" dirty="0" err="1" smtClean="0"/>
              <a:t>Quebec</a:t>
            </a:r>
            <a:r>
              <a:rPr lang="fr-CA" sz="2000" dirty="0" smtClean="0"/>
              <a:t> and Saskatchewan…</a:t>
            </a:r>
            <a:endParaRPr lang="fr-C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676456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9" y="0"/>
            <a:ext cx="7082931" cy="715962"/>
          </a:xfrm>
        </p:spPr>
        <p:txBody>
          <a:bodyPr/>
          <a:lstStyle/>
          <a:p>
            <a:r>
              <a:rPr lang="fr-CA" sz="2400" dirty="0" smtClean="0"/>
              <a:t>… </a:t>
            </a:r>
            <a:r>
              <a:rPr lang="fr-CA" sz="2400" dirty="0" err="1" smtClean="0"/>
              <a:t>while</a:t>
            </a:r>
            <a:r>
              <a:rPr lang="fr-CA" sz="2400" dirty="0" smtClean="0"/>
              <a:t> </a:t>
            </a:r>
            <a:r>
              <a:rPr lang="fr-CA" sz="2400" dirty="0" err="1" smtClean="0"/>
              <a:t>Canada’s</a:t>
            </a:r>
            <a:r>
              <a:rPr lang="fr-CA" sz="2400" dirty="0" smtClean="0"/>
              <a:t> </a:t>
            </a:r>
            <a:r>
              <a:rPr lang="fr-CA" sz="2400" dirty="0" err="1" smtClean="0"/>
              <a:t>overall</a:t>
            </a:r>
            <a:r>
              <a:rPr lang="fr-CA" sz="2400" dirty="0" smtClean="0"/>
              <a:t> performance in </a:t>
            </a:r>
            <a:r>
              <a:rPr lang="fr-CA" sz="2400" dirty="0" err="1" smtClean="0"/>
              <a:t>reading</a:t>
            </a:r>
            <a:r>
              <a:rPr lang="fr-CA" sz="2400" dirty="0" smtClean="0"/>
              <a:t> has </a:t>
            </a:r>
            <a:r>
              <a:rPr lang="fr-CA" sz="2400" dirty="0" err="1" smtClean="0"/>
              <a:t>remained</a:t>
            </a:r>
            <a:r>
              <a:rPr lang="fr-CA" sz="2400" dirty="0" smtClean="0"/>
              <a:t> stable </a:t>
            </a:r>
            <a:r>
              <a:rPr lang="fr-CA" sz="2400" smtClean="0"/>
              <a:t>over time, </a:t>
            </a:r>
            <a:r>
              <a:rPr lang="fr-CA" sz="2400" dirty="0" smtClean="0"/>
              <a:t>and performance in science has </a:t>
            </a:r>
            <a:r>
              <a:rPr lang="fr-CA" sz="2400" dirty="0" err="1" smtClean="0"/>
              <a:t>decreased</a:t>
            </a:r>
            <a:r>
              <a:rPr lang="fr-CA" sz="2400" dirty="0" smtClean="0"/>
              <a:t>.</a:t>
            </a:r>
            <a:endParaRPr lang="fr-CA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52936"/>
            <a:ext cx="7577415" cy="28083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3608" y="1556792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b="1" dirty="0"/>
              <a:t>Canadian results over time, 2000–2012 </a:t>
            </a:r>
            <a:r>
              <a:rPr lang="en-CA" sz="2400" b="1" dirty="0" smtClean="0"/>
              <a:t/>
            </a:r>
            <a:br>
              <a:rPr lang="en-CA" sz="2400" b="1" dirty="0" smtClean="0"/>
            </a:br>
            <a:r>
              <a:rPr lang="en-CA" sz="2400" b="1" dirty="0" smtClean="0"/>
              <a:t>Reading </a:t>
            </a:r>
            <a:r>
              <a:rPr lang="en-CA" sz="2400" b="1" dirty="0"/>
              <a:t>and Science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30" y="0"/>
            <a:ext cx="6912768" cy="715962"/>
          </a:xfrm>
        </p:spPr>
        <p:txBody>
          <a:bodyPr/>
          <a:lstStyle/>
          <a:p>
            <a:r>
              <a:rPr lang="en-CA" sz="2400" dirty="0" smtClean="0"/>
              <a:t>Canadian results in mathematics are characterized by relatively high levels of achievement and equity.</a:t>
            </a:r>
            <a:endParaRPr lang="fr-CA" sz="2400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2004" t="18974" r="54006" b="10129"/>
          <a:stretch/>
        </p:blipFill>
        <p:spPr bwMode="auto">
          <a:xfrm>
            <a:off x="395536" y="1180485"/>
            <a:ext cx="8496944" cy="5585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52020" y="2852936"/>
            <a:ext cx="504056" cy="360040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70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powerpoint_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395536" y="2560638"/>
            <a:ext cx="3352800" cy="1066800"/>
          </a:xfrm>
        </p:spPr>
        <p:txBody>
          <a:bodyPr/>
          <a:lstStyle/>
          <a:p>
            <a:pPr lvl="0" algn="ctr" defTabSz="914400" fontAlgn="auto">
              <a:spcAft>
                <a:spcPts val="0"/>
              </a:spcAft>
            </a:pPr>
            <a:r>
              <a:rPr lang="fr-CA" sz="3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Canadian Results</a:t>
            </a:r>
          </a:p>
          <a:p>
            <a:pPr eaLnBrk="1" hangingPunct="1"/>
            <a:endParaRPr lang="en-US" sz="1800" dirty="0" smtClean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1112838"/>
            <a:ext cx="3886200" cy="12192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7F7F7F"/>
                </a:solidFill>
                <a:cs typeface="Arial" charset="0"/>
              </a:rPr>
              <a:t>PISA 2012</a:t>
            </a:r>
            <a:endParaRPr lang="en-US" sz="3200" b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9763" y="2392363"/>
            <a:ext cx="1295400" cy="460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7F7F7F"/>
              </a:solidFill>
              <a:ea typeface="Geneva" pitchFamily="36" charset="-128"/>
            </a:endParaRPr>
          </a:p>
        </p:txBody>
      </p:sp>
      <p:pic>
        <p:nvPicPr>
          <p:cNvPr id="14342" name="Picture 8" descr="cmec_te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572000"/>
            <a:ext cx="33655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47E1-5D25-44C6-80A6-217008F7F54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30984"/>
            <a:ext cx="6912768" cy="715962"/>
          </a:xfrm>
        </p:spPr>
        <p:txBody>
          <a:bodyPr/>
          <a:lstStyle/>
          <a:p>
            <a:r>
              <a:rPr lang="en-CA" sz="2500" dirty="0" smtClean="0"/>
              <a:t>Provincial results in mathematics are also characterized by relatively high levels of achievement and equity.</a:t>
            </a:r>
            <a:endParaRPr lang="fr-CA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414331"/>
            <a:ext cx="8142485" cy="547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0" y="0"/>
            <a:ext cx="7008762" cy="715962"/>
          </a:xfrm>
        </p:spPr>
        <p:txBody>
          <a:bodyPr/>
          <a:lstStyle/>
          <a:p>
            <a:r>
              <a:rPr lang="en-CA" sz="2400" dirty="0" smtClean="0"/>
              <a:t>Across Canada, mathematics results show some differences by language of the school system.</a:t>
            </a:r>
            <a:endParaRPr lang="fr-C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70" y="1268760"/>
            <a:ext cx="8965130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0" y="0"/>
            <a:ext cx="7272808" cy="715962"/>
          </a:xfrm>
        </p:spPr>
        <p:txBody>
          <a:bodyPr/>
          <a:lstStyle/>
          <a:p>
            <a:r>
              <a:rPr lang="fr-CA" sz="2400" dirty="0" smtClean="0"/>
              <a:t>There are large </a:t>
            </a:r>
            <a:r>
              <a:rPr lang="fr-CA" sz="2400" dirty="0" err="1" smtClean="0"/>
              <a:t>differences</a:t>
            </a:r>
            <a:r>
              <a:rPr lang="fr-CA" sz="2400" dirty="0" smtClean="0"/>
              <a:t> in </a:t>
            </a:r>
            <a:r>
              <a:rPr lang="fr-CA" sz="2400" dirty="0" err="1" smtClean="0"/>
              <a:t>reading</a:t>
            </a:r>
            <a:r>
              <a:rPr lang="fr-CA" sz="2400" dirty="0" smtClean="0"/>
              <a:t> and science </a:t>
            </a:r>
            <a:r>
              <a:rPr lang="fr-CA" sz="2400" dirty="0" err="1" smtClean="0"/>
              <a:t>achievement</a:t>
            </a:r>
            <a:r>
              <a:rPr lang="fr-CA" sz="2400" dirty="0" smtClean="0"/>
              <a:t> by </a:t>
            </a:r>
            <a:r>
              <a:rPr lang="fr-CA" sz="2400" dirty="0" err="1" smtClean="0"/>
              <a:t>language</a:t>
            </a:r>
            <a:r>
              <a:rPr lang="fr-CA" sz="2400" dirty="0" smtClean="0"/>
              <a:t> of the </a:t>
            </a:r>
            <a:r>
              <a:rPr lang="fr-CA" sz="2400" dirty="0" err="1" smtClean="0"/>
              <a:t>school</a:t>
            </a:r>
            <a:r>
              <a:rPr lang="fr-CA" sz="2400" dirty="0" smtClean="0"/>
              <a:t> system in </a:t>
            </a:r>
            <a:r>
              <a:rPr lang="fr-CA" sz="2400" dirty="0" err="1" smtClean="0"/>
              <a:t>most</a:t>
            </a:r>
            <a:r>
              <a:rPr lang="fr-CA" sz="2400" dirty="0" smtClean="0"/>
              <a:t> provinces.</a:t>
            </a:r>
            <a:endParaRPr lang="fr-CA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196752"/>
            <a:ext cx="7344816" cy="268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6" y="3952652"/>
            <a:ext cx="7344816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619379"/>
              </p:ext>
            </p:extLst>
          </p:nvPr>
        </p:nvGraphicFramePr>
        <p:xfrm>
          <a:off x="251520" y="2260034"/>
          <a:ext cx="8667749" cy="427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" y="34493"/>
            <a:ext cx="7467600" cy="715962"/>
          </a:xfrm>
        </p:spPr>
        <p:txBody>
          <a:bodyPr/>
          <a:lstStyle/>
          <a:p>
            <a:r>
              <a:rPr lang="en-CA" dirty="0" smtClean="0"/>
              <a:t>Males perform better than females in mathematics …</a:t>
            </a:r>
            <a:endParaRPr lang="fr-CA" dirty="0"/>
          </a:p>
        </p:txBody>
      </p:sp>
      <p:sp>
        <p:nvSpPr>
          <p:cNvPr id="4" name="TextBox 3"/>
          <p:cNvSpPr txBox="1"/>
          <p:nvPr/>
        </p:nvSpPr>
        <p:spPr>
          <a:xfrm>
            <a:off x="322180" y="1372963"/>
            <a:ext cx="777686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… but the </a:t>
            </a:r>
            <a:r>
              <a:rPr lang="fr-CA" dirty="0" err="1" smtClean="0"/>
              <a:t>gender</a:t>
            </a:r>
            <a:r>
              <a:rPr lang="fr-CA" dirty="0" smtClean="0"/>
              <a:t> gap in </a:t>
            </a:r>
            <a:r>
              <a:rPr lang="fr-CA" dirty="0" err="1" smtClean="0"/>
              <a:t>reading</a:t>
            </a:r>
            <a:r>
              <a:rPr lang="fr-CA" dirty="0" smtClean="0"/>
              <a:t> in </a:t>
            </a:r>
            <a:r>
              <a:rPr lang="fr-CA" dirty="0" err="1" smtClean="0"/>
              <a:t>favour</a:t>
            </a:r>
            <a:r>
              <a:rPr lang="fr-CA" dirty="0" smtClean="0"/>
              <a:t> of </a:t>
            </a:r>
            <a:r>
              <a:rPr lang="fr-CA" dirty="0" err="1" smtClean="0"/>
              <a:t>females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dirty="0" err="1" smtClean="0"/>
              <a:t>larger</a:t>
            </a:r>
            <a:r>
              <a:rPr lang="fr-CA" dirty="0" smtClean="0"/>
              <a:t> and persistent, </a:t>
            </a:r>
            <a:r>
              <a:rPr lang="fr-CA" dirty="0" err="1" smtClean="0"/>
              <a:t>while</a:t>
            </a:r>
            <a:r>
              <a:rPr lang="fr-CA" dirty="0" smtClean="0"/>
              <a:t> </a:t>
            </a:r>
            <a:r>
              <a:rPr lang="fr-CA" dirty="0" err="1" smtClean="0"/>
              <a:t>there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no </a:t>
            </a:r>
            <a:r>
              <a:rPr lang="fr-CA" dirty="0" err="1" smtClean="0"/>
              <a:t>significant</a:t>
            </a:r>
            <a:r>
              <a:rPr lang="fr-CA" dirty="0" smtClean="0"/>
              <a:t> </a:t>
            </a:r>
            <a:r>
              <a:rPr lang="fr-CA" dirty="0" err="1" smtClean="0"/>
              <a:t>difference</a:t>
            </a:r>
            <a:r>
              <a:rPr lang="fr-CA" dirty="0" smtClean="0"/>
              <a:t> in science. </a:t>
            </a:r>
            <a:endParaRPr lang="fr-CA" dirty="0"/>
          </a:p>
        </p:txBody>
      </p:sp>
      <p:sp>
        <p:nvSpPr>
          <p:cNvPr id="3" name="Line Callout 2 2"/>
          <p:cNvSpPr/>
          <p:nvPr/>
        </p:nvSpPr>
        <p:spPr>
          <a:xfrm>
            <a:off x="5292080" y="2996952"/>
            <a:ext cx="936104" cy="306324"/>
          </a:xfrm>
          <a:prstGeom prst="borderCallout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 smtClean="0"/>
              <a:t>10 points</a:t>
            </a:r>
            <a:endParaRPr lang="fr-CA" sz="1400" b="1" dirty="0"/>
          </a:p>
        </p:txBody>
      </p:sp>
      <p:sp>
        <p:nvSpPr>
          <p:cNvPr id="8" name="Line Callout 2 7"/>
          <p:cNvSpPr/>
          <p:nvPr/>
        </p:nvSpPr>
        <p:spPr>
          <a:xfrm>
            <a:off x="5868144" y="3645024"/>
            <a:ext cx="936104" cy="306324"/>
          </a:xfrm>
          <a:prstGeom prst="borderCallout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 smtClean="0"/>
              <a:t>17 points</a:t>
            </a:r>
            <a:endParaRPr lang="fr-CA" sz="1400" b="1" dirty="0"/>
          </a:p>
        </p:txBody>
      </p:sp>
      <p:sp>
        <p:nvSpPr>
          <p:cNvPr id="9" name="Line Callout 2 8"/>
          <p:cNvSpPr/>
          <p:nvPr/>
        </p:nvSpPr>
        <p:spPr>
          <a:xfrm>
            <a:off x="7198282" y="4048144"/>
            <a:ext cx="936104" cy="306324"/>
          </a:xfrm>
          <a:prstGeom prst="borderCallout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 smtClean="0"/>
              <a:t>35 points</a:t>
            </a:r>
            <a:endParaRPr lang="fr-CA" sz="1400" b="1" dirty="0"/>
          </a:p>
        </p:txBody>
      </p:sp>
      <p:sp>
        <p:nvSpPr>
          <p:cNvPr id="10" name="Line Callout 2 9"/>
          <p:cNvSpPr/>
          <p:nvPr/>
        </p:nvSpPr>
        <p:spPr>
          <a:xfrm>
            <a:off x="6838776" y="4653136"/>
            <a:ext cx="936104" cy="306324"/>
          </a:xfrm>
          <a:prstGeom prst="borderCallout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 smtClean="0"/>
              <a:t>21 points</a:t>
            </a:r>
            <a:endParaRPr lang="fr-CA" sz="1400" b="1" dirty="0"/>
          </a:p>
        </p:txBody>
      </p:sp>
      <p:sp>
        <p:nvSpPr>
          <p:cNvPr id="11" name="Line Callout 2 10"/>
          <p:cNvSpPr/>
          <p:nvPr/>
        </p:nvSpPr>
        <p:spPr>
          <a:xfrm>
            <a:off x="6012160" y="5517232"/>
            <a:ext cx="936104" cy="306324"/>
          </a:xfrm>
          <a:prstGeom prst="borderCallout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 smtClean="0"/>
              <a:t>3 points</a:t>
            </a:r>
            <a:endParaRPr lang="fr-CA" sz="1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18457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467600" cy="715962"/>
          </a:xfrm>
        </p:spPr>
        <p:txBody>
          <a:bodyPr/>
          <a:lstStyle/>
          <a:p>
            <a:r>
              <a:rPr lang="fr-CA" dirty="0" smtClean="0"/>
              <a:t>PISA 2012 by the </a:t>
            </a:r>
            <a:r>
              <a:rPr lang="fr-CA" dirty="0" err="1" smtClean="0"/>
              <a:t>numbers</a:t>
            </a: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6300192" y="5293656"/>
            <a:ext cx="27363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34 OECD countries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0399" y="1148610"/>
            <a:ext cx="27363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65 countries and economies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5478323"/>
            <a:ext cx="27363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47 languages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12" y="1314648"/>
            <a:ext cx="27363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Over 480,000 15-year-old students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467600" cy="715962"/>
          </a:xfrm>
        </p:spPr>
        <p:txBody>
          <a:bodyPr/>
          <a:lstStyle/>
          <a:p>
            <a:r>
              <a:rPr lang="fr-CA" dirty="0" smtClean="0"/>
              <a:t>PISA 2012 in Canada</a:t>
            </a: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69913"/>
            <a:ext cx="4612830" cy="409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9946" y="5108989"/>
            <a:ext cx="27363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Administered in English and French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708" y="1388598"/>
            <a:ext cx="25927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Over 21,000 15-year-old students from over 900 schools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91233" y="5253109"/>
            <a:ext cx="27363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 provinces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91233" y="1346636"/>
            <a:ext cx="27363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Partnership between CMEC,ESDC and STC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0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768752" cy="715962"/>
          </a:xfrm>
        </p:spPr>
        <p:txBody>
          <a:bodyPr/>
          <a:lstStyle/>
          <a:p>
            <a:r>
              <a:rPr lang="fr-CA" dirty="0" err="1" smtClean="0"/>
              <a:t>What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in a PISA test? </a:t>
            </a:r>
            <a:endParaRPr lang="fr-CA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60" y="2861665"/>
            <a:ext cx="2373868" cy="30743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9691" y="1514798"/>
            <a:ext cx="218843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For all students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DDEBCF"/>
                  </a:gs>
                  <a:gs pos="21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684" y="3198513"/>
            <a:ext cx="2592288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Major Domain: </a:t>
            </a:r>
          </a:p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Mathematics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527514" y="4464873"/>
            <a:ext cx="2520281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Minor Domains: </a:t>
            </a:r>
          </a:p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Reading</a:t>
            </a:r>
          </a:p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Science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127316" y="2333247"/>
            <a:ext cx="3320678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2-hour paper-based test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DDEBCF"/>
                  </a:gs>
                  <a:gs pos="21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0192" y="1494483"/>
            <a:ext cx="244827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For a subset of students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DDEBCF"/>
                  </a:gs>
                  <a:gs pos="21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310749"/>
            <a:ext cx="3320678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1-hour computer-based test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DDEBCF"/>
                  </a:gs>
                  <a:gs pos="21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6060" y="3198513"/>
            <a:ext cx="2592288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Additional Domains: </a:t>
            </a:r>
          </a:p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Mathematics</a:t>
            </a:r>
          </a:p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Digital reading</a:t>
            </a:r>
          </a:p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Problem solving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0901" y="5936019"/>
            <a:ext cx="280831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30-minute Background Questionnaire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6624736" cy="715962"/>
          </a:xfrm>
        </p:spPr>
        <p:txBody>
          <a:bodyPr/>
          <a:lstStyle/>
          <a:p>
            <a:r>
              <a:rPr lang="fr-CA" dirty="0" smtClean="0"/>
              <a:t>Canadian </a:t>
            </a:r>
            <a:r>
              <a:rPr lang="fr-CA" dirty="0" err="1" smtClean="0"/>
              <a:t>students</a:t>
            </a:r>
            <a:r>
              <a:rPr lang="fr-CA" dirty="0" smtClean="0"/>
              <a:t> continue to </a:t>
            </a:r>
            <a:r>
              <a:rPr lang="fr-CA" dirty="0" err="1" smtClean="0"/>
              <a:t>perform</a:t>
            </a:r>
            <a:r>
              <a:rPr lang="fr-CA" dirty="0" smtClean="0"/>
              <a:t> </a:t>
            </a:r>
            <a:r>
              <a:rPr lang="fr-CA" dirty="0" err="1" smtClean="0"/>
              <a:t>well</a:t>
            </a:r>
            <a:r>
              <a:rPr lang="fr-CA" dirty="0" smtClean="0"/>
              <a:t> in a global </a:t>
            </a:r>
            <a:r>
              <a:rPr lang="fr-CA" dirty="0" err="1" smtClean="0"/>
              <a:t>context</a:t>
            </a:r>
            <a:r>
              <a:rPr lang="fr-CA" dirty="0" smtClean="0"/>
              <a:t>.</a:t>
            </a:r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147392"/>
            <a:ext cx="6128569" cy="546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3878859" y="2377080"/>
            <a:ext cx="246070" cy="358731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TextBox 3"/>
          <p:cNvSpPr txBox="1"/>
          <p:nvPr/>
        </p:nvSpPr>
        <p:spPr>
          <a:xfrm>
            <a:off x="1259632" y="6608374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 err="1" smtClean="0">
                <a:latin typeface="+mn-lt"/>
              </a:rPr>
              <a:t>Italics</a:t>
            </a:r>
            <a:r>
              <a:rPr lang="fr-CA" sz="800" dirty="0" smtClean="0">
                <a:latin typeface="+mn-lt"/>
              </a:rPr>
              <a:t> = OECD country</a:t>
            </a:r>
            <a:endParaRPr lang="en-CA" sz="8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6624736" cy="715962"/>
          </a:xfrm>
        </p:spPr>
        <p:txBody>
          <a:bodyPr/>
          <a:lstStyle/>
          <a:p>
            <a:r>
              <a:rPr lang="fr-CA" dirty="0" smtClean="0"/>
              <a:t>Canadian </a:t>
            </a:r>
            <a:r>
              <a:rPr lang="fr-CA" dirty="0" err="1" smtClean="0"/>
              <a:t>students</a:t>
            </a:r>
            <a:r>
              <a:rPr lang="fr-CA" dirty="0" smtClean="0"/>
              <a:t> continue to </a:t>
            </a:r>
            <a:r>
              <a:rPr lang="fr-CA" dirty="0" err="1" smtClean="0"/>
              <a:t>perform</a:t>
            </a:r>
            <a:r>
              <a:rPr lang="fr-CA" dirty="0" smtClean="0"/>
              <a:t> </a:t>
            </a:r>
            <a:r>
              <a:rPr lang="fr-CA" dirty="0" err="1" smtClean="0"/>
              <a:t>well</a:t>
            </a:r>
            <a:r>
              <a:rPr lang="fr-CA" dirty="0" smtClean="0"/>
              <a:t> in a global </a:t>
            </a:r>
            <a:r>
              <a:rPr lang="fr-CA" dirty="0" err="1" smtClean="0"/>
              <a:t>context</a:t>
            </a:r>
            <a:r>
              <a:rPr lang="fr-CA" dirty="0" smtClean="0"/>
              <a:t>.</a:t>
            </a:r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0588"/>
            <a:ext cx="7043920" cy="543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6597352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 err="1" smtClean="0">
                <a:latin typeface="+mn-lt"/>
              </a:rPr>
              <a:t>Italics</a:t>
            </a:r>
            <a:r>
              <a:rPr lang="fr-CA" sz="800" dirty="0" smtClean="0">
                <a:latin typeface="+mn-lt"/>
              </a:rPr>
              <a:t> = OECD country</a:t>
            </a:r>
            <a:endParaRPr lang="en-CA" sz="8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6020859" cy="51474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84776" cy="715962"/>
          </a:xfrm>
        </p:spPr>
        <p:txBody>
          <a:bodyPr/>
          <a:lstStyle/>
          <a:p>
            <a:r>
              <a:rPr lang="fr-CA" sz="2800" dirty="0" smtClean="0"/>
              <a:t>In Canada, </a:t>
            </a:r>
            <a:r>
              <a:rPr lang="fr-CA" sz="2800" dirty="0" err="1" smtClean="0"/>
              <a:t>there</a:t>
            </a:r>
            <a:r>
              <a:rPr lang="fr-CA" sz="2800" dirty="0" smtClean="0"/>
              <a:t> are variations </a:t>
            </a:r>
            <a:r>
              <a:rPr lang="fr-CA" sz="2800" dirty="0" err="1" smtClean="0"/>
              <a:t>between</a:t>
            </a:r>
            <a:r>
              <a:rPr lang="fr-CA" sz="2800" dirty="0" smtClean="0"/>
              <a:t> provinces in </a:t>
            </a:r>
            <a:r>
              <a:rPr lang="fr-CA" sz="2800" dirty="0" err="1" smtClean="0"/>
              <a:t>mathematics</a:t>
            </a:r>
            <a:r>
              <a:rPr lang="fr-CA" sz="2800" dirty="0" smtClean="0"/>
              <a:t>.</a:t>
            </a:r>
            <a:endParaRPr lang="fr-CA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88224" y="1354902"/>
            <a:ext cx="2555775" cy="490055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fr-CA" sz="1100" b="1" dirty="0" smtClean="0"/>
          </a:p>
          <a:p>
            <a:pPr marL="0" indent="0">
              <a:buNone/>
              <a:tabLst>
                <a:tab pos="534988" algn="l"/>
              </a:tabLst>
            </a:pPr>
            <a:r>
              <a:rPr lang="fr-CA" sz="1100" b="1" dirty="0" smtClean="0"/>
              <a:t>	</a:t>
            </a:r>
            <a:r>
              <a:rPr lang="fr-CA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Above</a:t>
            </a:r>
            <a:r>
              <a:rPr lang="fr-C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Canadian </a:t>
            </a:r>
            <a:r>
              <a:rPr lang="fr-CA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</a:t>
            </a:r>
            <a:endParaRPr lang="fr-CA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8650" lvl="1" indent="-93663">
              <a:buNone/>
            </a:pPr>
            <a:r>
              <a:rPr lang="fr-CA" sz="1400" dirty="0" err="1" smtClean="0"/>
              <a:t>Quebec</a:t>
            </a:r>
            <a:endParaRPr lang="fr-CA" sz="1400" dirty="0" smtClean="0"/>
          </a:p>
          <a:p>
            <a:pPr marL="628650" lvl="1" indent="0">
              <a:buNone/>
            </a:pPr>
            <a:endParaRPr lang="fr-CA" sz="1600" dirty="0" smtClean="0"/>
          </a:p>
          <a:p>
            <a:pPr marL="628650" lvl="1" indent="0">
              <a:buNone/>
            </a:pPr>
            <a:endParaRPr lang="fr-CA" sz="1600" dirty="0" smtClean="0"/>
          </a:p>
          <a:p>
            <a:pPr marL="628650" indent="-93663">
              <a:buNone/>
              <a:tabLst>
                <a:tab pos="534988" algn="l"/>
              </a:tabLst>
            </a:pPr>
            <a:r>
              <a:rPr lang="fr-C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CA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fr-C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Canadian </a:t>
            </a:r>
            <a:r>
              <a:rPr lang="fr-CA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</a:t>
            </a:r>
            <a:endParaRPr lang="fr-CA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8650" lvl="1" indent="-93663">
              <a:buNone/>
            </a:pPr>
            <a:r>
              <a:rPr lang="fr-CA" sz="1400" dirty="0" smtClean="0"/>
              <a:t>British Columbia</a:t>
            </a:r>
          </a:p>
          <a:p>
            <a:pPr marL="628650" lvl="1" indent="-93663">
              <a:buNone/>
            </a:pPr>
            <a:r>
              <a:rPr lang="fr-CA" sz="1400" dirty="0" smtClean="0"/>
              <a:t>Alberta</a:t>
            </a:r>
          </a:p>
          <a:p>
            <a:pPr marL="628650" lvl="1" indent="-93663">
              <a:buNone/>
            </a:pPr>
            <a:r>
              <a:rPr lang="fr-CA" sz="1400" dirty="0" smtClean="0"/>
              <a:t>Ontario</a:t>
            </a:r>
          </a:p>
          <a:p>
            <a:pPr marL="628650" lvl="1" indent="0">
              <a:buNone/>
            </a:pPr>
            <a:endParaRPr lang="fr-CA" sz="1600" dirty="0" smtClean="0"/>
          </a:p>
          <a:p>
            <a:pPr marL="0" indent="0">
              <a:buNone/>
              <a:tabLst>
                <a:tab pos="534988" algn="l"/>
              </a:tabLst>
            </a:pPr>
            <a:r>
              <a:rPr lang="fr-CA" sz="1050" b="1" dirty="0" smtClean="0"/>
              <a:t>	</a:t>
            </a:r>
          </a:p>
          <a:p>
            <a:pPr marL="0" indent="0">
              <a:buNone/>
              <a:tabLst>
                <a:tab pos="534988" algn="l"/>
              </a:tabLst>
            </a:pPr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CA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</a:t>
            </a:r>
            <a:r>
              <a:rPr lang="fr-C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Canadian </a:t>
            </a:r>
            <a:r>
              <a:rPr lang="fr-CA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</a:t>
            </a:r>
            <a:endParaRPr lang="fr-CA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8650" lvl="1" indent="-93663">
              <a:buNone/>
            </a:pPr>
            <a:r>
              <a:rPr lang="fr-CA" sz="1400" dirty="0" smtClean="0"/>
              <a:t>Saskatchewan</a:t>
            </a:r>
          </a:p>
          <a:p>
            <a:pPr marL="628650" lvl="1" indent="-93663">
              <a:buNone/>
            </a:pPr>
            <a:r>
              <a:rPr lang="fr-CA" sz="1400" dirty="0" smtClean="0"/>
              <a:t>Manitoba</a:t>
            </a:r>
          </a:p>
          <a:p>
            <a:pPr marL="628650" lvl="1" indent="-93663">
              <a:buNone/>
            </a:pPr>
            <a:r>
              <a:rPr lang="fr-CA" sz="1400" dirty="0" smtClean="0"/>
              <a:t>New Brunswick</a:t>
            </a:r>
          </a:p>
          <a:p>
            <a:pPr marL="628650" lvl="1" indent="-93663">
              <a:buNone/>
            </a:pPr>
            <a:r>
              <a:rPr lang="fr-CA" sz="1400" dirty="0" smtClean="0"/>
              <a:t>Nova </a:t>
            </a:r>
            <a:r>
              <a:rPr lang="fr-CA" sz="1400" dirty="0" err="1"/>
              <a:t>S</a:t>
            </a:r>
            <a:r>
              <a:rPr lang="fr-CA" sz="1400" dirty="0" err="1" smtClean="0"/>
              <a:t>cotia</a:t>
            </a:r>
            <a:endParaRPr lang="fr-CA" sz="1400" dirty="0" smtClean="0"/>
          </a:p>
          <a:p>
            <a:pPr marL="628650" lvl="1" indent="-93663">
              <a:buNone/>
            </a:pPr>
            <a:r>
              <a:rPr lang="fr-CA" sz="1400" dirty="0" smtClean="0"/>
              <a:t>Prince </a:t>
            </a:r>
            <a:r>
              <a:rPr lang="fr-CA" sz="1400" dirty="0"/>
              <a:t>E</a:t>
            </a:r>
            <a:r>
              <a:rPr lang="fr-CA" sz="1400" dirty="0" smtClean="0"/>
              <a:t>dward Island</a:t>
            </a:r>
          </a:p>
          <a:p>
            <a:pPr marL="628650" lvl="1" indent="-93663">
              <a:buNone/>
            </a:pPr>
            <a:r>
              <a:rPr lang="fr-CA" sz="1400" dirty="0" smtClean="0"/>
              <a:t>Newfoundland and Labrador</a:t>
            </a:r>
            <a:endParaRPr lang="fr-CA" sz="1600" dirty="0"/>
          </a:p>
        </p:txBody>
      </p:sp>
      <p:sp>
        <p:nvSpPr>
          <p:cNvPr id="5" name="Oval 4"/>
          <p:cNvSpPr/>
          <p:nvPr/>
        </p:nvSpPr>
        <p:spPr>
          <a:xfrm>
            <a:off x="6732240" y="1632000"/>
            <a:ext cx="360040" cy="2286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Oval 5"/>
          <p:cNvSpPr/>
          <p:nvPr/>
        </p:nvSpPr>
        <p:spPr>
          <a:xfrm>
            <a:off x="6732240" y="2708920"/>
            <a:ext cx="360040" cy="22860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Oval 6"/>
          <p:cNvSpPr/>
          <p:nvPr/>
        </p:nvSpPr>
        <p:spPr>
          <a:xfrm>
            <a:off x="6732240" y="4138224"/>
            <a:ext cx="360040" cy="22860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912768" cy="936104"/>
          </a:xfrm>
        </p:spPr>
        <p:txBody>
          <a:bodyPr/>
          <a:lstStyle/>
          <a:p>
            <a:r>
              <a:rPr lang="en-CA" dirty="0" smtClean="0"/>
              <a:t>Canadian students continue to perform well in reading ...</a:t>
            </a:r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28" y="1196751"/>
            <a:ext cx="5681219" cy="545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4247964" y="2224304"/>
            <a:ext cx="246070" cy="358731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TextBox 6"/>
          <p:cNvSpPr txBox="1"/>
          <p:nvPr/>
        </p:nvSpPr>
        <p:spPr>
          <a:xfrm>
            <a:off x="1259632" y="6597352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 err="1" smtClean="0">
                <a:latin typeface="+mn-lt"/>
              </a:rPr>
              <a:t>Italics</a:t>
            </a:r>
            <a:r>
              <a:rPr lang="fr-CA" sz="800" dirty="0" smtClean="0">
                <a:latin typeface="+mn-lt"/>
              </a:rPr>
              <a:t> = OECD country</a:t>
            </a:r>
            <a:endParaRPr lang="en-CA" sz="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EC POWERPOINT 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CMEC POWERPOINT EN</Template>
  <TotalTime>2543</TotalTime>
  <Words>471</Words>
  <Application>Microsoft Office PowerPoint</Application>
  <PresentationFormat>On-screen Show (4:3)</PresentationFormat>
  <Paragraphs>104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CMEC POWERPOINT EN</vt:lpstr>
      <vt:lpstr>1_Office Theme</vt:lpstr>
      <vt:lpstr>PowerPoint Presentation</vt:lpstr>
      <vt:lpstr>PowerPoint Presentation</vt:lpstr>
      <vt:lpstr>PISA 2012 by the numbers</vt:lpstr>
      <vt:lpstr>PISA 2012 in Canada</vt:lpstr>
      <vt:lpstr>What is in a PISA test? </vt:lpstr>
      <vt:lpstr>Canadian students continue to perform well in a global context.</vt:lpstr>
      <vt:lpstr>Canadian students continue to perform well in a global context.</vt:lpstr>
      <vt:lpstr>In Canada, there are variations between provinces in mathematics.</vt:lpstr>
      <vt:lpstr>Canadian students continue to perform well in reading ...</vt:lpstr>
      <vt:lpstr>Canadian students continue to perform well in reading ...</vt:lpstr>
      <vt:lpstr>… and in science.</vt:lpstr>
      <vt:lpstr>… and in science.</vt:lpstr>
      <vt:lpstr>Nine countries achieved higher results than Canada in mathematics, five in reading, and seven in science.</vt:lpstr>
      <vt:lpstr>Over 85% of Canadian students reached the baseline Level 2 or above in mathematics…</vt:lpstr>
      <vt:lpstr>… while over 16% of Canadian students reached the highest levels of performance.</vt:lpstr>
      <vt:lpstr>In Canada, the proportion of low achievers has increased over time, while the proportion of high achievers has decreased.</vt:lpstr>
      <vt:lpstr>Over the past nine years, Canadian scores in mathematics have declined in all provinces except Quebec and Saskatchewan…</vt:lpstr>
      <vt:lpstr>… while Canada’s overall performance in reading has remained stable over time, and performance in science has decreased.</vt:lpstr>
      <vt:lpstr>Canadian results in mathematics are characterized by relatively high levels of achievement and equity.</vt:lpstr>
      <vt:lpstr>Provincial results in mathematics are also characterized by relatively high levels of achievement and equity.</vt:lpstr>
      <vt:lpstr>Across Canada, mathematics results show some differences by language of the school system.</vt:lpstr>
      <vt:lpstr>There are large differences in reading and science achievement by language of the school system in most provinces.</vt:lpstr>
      <vt:lpstr>Males perform better than females in mathematics 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 Brochu</dc:creator>
  <cp:lastModifiedBy>Marie-Claire Pintaric</cp:lastModifiedBy>
  <cp:revision>74</cp:revision>
  <cp:lastPrinted>2013-11-28T21:00:53Z</cp:lastPrinted>
  <dcterms:created xsi:type="dcterms:W3CDTF">2013-08-20T17:31:22Z</dcterms:created>
  <dcterms:modified xsi:type="dcterms:W3CDTF">2013-12-02T16:27:55Z</dcterms:modified>
</cp:coreProperties>
</file>