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1.xml" ContentType="application/vnd.openxmlformats-officedocument.drawingml.chart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charts/chart2.xml" ContentType="application/vnd.openxmlformats-officedocument.drawingml.chart+xml"/>
  <Override PartName="/ppt/tags/tag69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87" r:id="rId3"/>
    <p:sldId id="256" r:id="rId4"/>
    <p:sldId id="261" r:id="rId5"/>
    <p:sldId id="288" r:id="rId6"/>
    <p:sldId id="263" r:id="rId7"/>
    <p:sldId id="262" r:id="rId8"/>
    <p:sldId id="290" r:id="rId9"/>
    <p:sldId id="264" r:id="rId10"/>
    <p:sldId id="295" r:id="rId11"/>
    <p:sldId id="296" r:id="rId12"/>
    <p:sldId id="297" r:id="rId13"/>
    <p:sldId id="298" r:id="rId14"/>
    <p:sldId id="268" r:id="rId15"/>
    <p:sldId id="292" r:id="rId16"/>
    <p:sldId id="299" r:id="rId17"/>
    <p:sldId id="302" r:id="rId18"/>
    <p:sldId id="267" r:id="rId19"/>
    <p:sldId id="272" r:id="rId20"/>
    <p:sldId id="265" r:id="rId21"/>
    <p:sldId id="301" r:id="rId22"/>
    <p:sldId id="266" r:id="rId23"/>
    <p:sldId id="270" r:id="rId24"/>
    <p:sldId id="271" r:id="rId25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3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0033CC"/>
    <a:srgbClr val="A0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4737" autoAdjust="0"/>
  </p:normalViewPr>
  <p:slideViewPr>
    <p:cSldViewPr snapToObjects="1"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mecfile\I\ASSESSMENT\INTERNATIONAL\PISA\PISA%202012\Canadian%20report\Powerpoint\FRENCH\High%20and%20Low%20achievers%20in%20mth%20over%20time_F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mecfile\I\ASSESSMENT\INTERNATIONAL\PISA\PISA%202012\Canadian%20report\Powerpoint\FRENCH\math%20by%20language%20chart_F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mecfile\I\ASSESSMENT\INTERNATIONAL\PISA\PISA%202012\Canadian%20report\Powerpoint\FRENCH\reading%20and%20science%20by%20language%20chart_F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mecfile\I\ASSESSMENT\INTERNATIONAL\PISA\PISA%202012\Canadian%20report\Powerpoint\FRENCH\reading%20and%20science%20by%20language%20chart_F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 sz="1400" b="1">
                <a:effectLst/>
              </a:rPr>
              <a:t>Proportion d’élèves ayant</a:t>
            </a:r>
            <a:r>
              <a:rPr lang="fr-CA" sz="1400" b="1" baseline="0">
                <a:effectLst/>
              </a:rPr>
              <a:t> </a:t>
            </a:r>
            <a:r>
              <a:rPr lang="fr-CA" sz="1400" b="1">
                <a:effectLst/>
              </a:rPr>
              <a:t>un rendement moins élevé et de ceux ayant un rendement élevé au fil du temps en mathématiques, de 2003 à 2012</a:t>
            </a:r>
            <a:endParaRPr lang="en-CA" sz="14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CA"/>
          </a:p>
        </c:rich>
      </c:tx>
      <c:layout>
        <c:manualLayout>
          <c:xMode val="edge"/>
          <c:yMode val="edge"/>
          <c:x val="0.10244762140619224"/>
          <c:y val="5.738880053791833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2003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10,1 %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20,3 %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Au-dessous du Niveau 2</c:v>
                </c:pt>
                <c:pt idx="1">
                  <c:v>Au-dessus du Niveau 5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0.10100000000000001</c:v>
                </c:pt>
                <c:pt idx="1">
                  <c:v>0.20300000000000001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26146686291262E-2"/>
                  <c:y val="-3.82592003586122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16,4 %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Au-dessous du Niveau 2</c:v>
                </c:pt>
                <c:pt idx="1">
                  <c:v>Au-dessus du Niveau 5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0.13800000000000001</c:v>
                </c:pt>
                <c:pt idx="1">
                  <c:v>0.16400000000000001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81984"/>
        <c:axId val="108826560"/>
      </c:barChart>
      <c:catAx>
        <c:axId val="454819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8826560"/>
        <c:crosses val="autoZero"/>
        <c:auto val="1"/>
        <c:lblAlgn val="ctr"/>
        <c:lblOffset val="100"/>
        <c:noMultiLvlLbl val="0"/>
      </c:catAx>
      <c:valAx>
        <c:axId val="108826560"/>
        <c:scaling>
          <c:orientation val="minMax"/>
        </c:scaling>
        <c:delete val="0"/>
        <c:axPos val="b"/>
        <c:majorGridlines/>
        <c:numFmt formatCode="0\ %" sourceLinked="0"/>
        <c:majorTickMark val="none"/>
        <c:minorTickMark val="none"/>
        <c:tickLblPos val="nextTo"/>
        <c:crossAx val="45481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sz="1400" b="1">
                <a:effectLst/>
              </a:rPr>
              <a:t>Évaluation en mathématiques du PISA 2012</a:t>
            </a:r>
            <a:endParaRPr lang="en-CA" sz="1400">
              <a:effectLst/>
            </a:endParaRPr>
          </a:p>
          <a:p>
            <a:pPr>
              <a:defRPr/>
            </a:pPr>
            <a:r>
              <a:rPr lang="fr-CA" sz="1400" b="1">
                <a:effectLst/>
              </a:rPr>
              <a:t>Résultats selon la langue du système scolaire</a:t>
            </a:r>
            <a:endParaRPr lang="en-CA" sz="1400">
              <a:effectLst/>
            </a:endParaRP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3928296032048219"/>
          <c:y val="1.9888725533035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940663702585337E-2"/>
          <c:y val="0.21734831429391216"/>
          <c:w val="0.81345238767942396"/>
          <c:h val="0.48555202978455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Anglais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Colombie-
Britannique</c:v>
                </c:pt>
                <c:pt idx="1">
                  <c:v>Alberta</c:v>
                </c:pt>
                <c:pt idx="2">
                  <c:v>Manitoba</c:v>
                </c:pt>
                <c:pt idx="3">
                  <c:v>Ontario</c:v>
                </c:pt>
                <c:pt idx="4">
                  <c:v>Québec</c:v>
                </c:pt>
                <c:pt idx="5">
                  <c:v>Nouveau-Brunswick</c:v>
                </c:pt>
                <c:pt idx="6">
                  <c:v>Nouvelle-
Écosse</c:v>
                </c:pt>
                <c:pt idx="7">
                  <c:v>Canada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522</c:v>
                </c:pt>
                <c:pt idx="1">
                  <c:v>517</c:v>
                </c:pt>
                <c:pt idx="2">
                  <c:v>492</c:v>
                </c:pt>
                <c:pt idx="3">
                  <c:v>515</c:v>
                </c:pt>
                <c:pt idx="4">
                  <c:v>517</c:v>
                </c:pt>
                <c:pt idx="5">
                  <c:v>503</c:v>
                </c:pt>
                <c:pt idx="6">
                  <c:v>497</c:v>
                </c:pt>
                <c:pt idx="7">
                  <c:v>513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Français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Colombie-
Britannique</c:v>
                </c:pt>
                <c:pt idx="1">
                  <c:v>Alberta</c:v>
                </c:pt>
                <c:pt idx="2">
                  <c:v>Manitoba</c:v>
                </c:pt>
                <c:pt idx="3">
                  <c:v>Ontario</c:v>
                </c:pt>
                <c:pt idx="4">
                  <c:v>Québec</c:v>
                </c:pt>
                <c:pt idx="5">
                  <c:v>Nouveau-Brunswick</c:v>
                </c:pt>
                <c:pt idx="6">
                  <c:v>Nouvelle-
Écosse</c:v>
                </c:pt>
                <c:pt idx="7">
                  <c:v>Canada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517</c:v>
                </c:pt>
                <c:pt idx="1">
                  <c:v>506</c:v>
                </c:pt>
                <c:pt idx="2">
                  <c:v>497</c:v>
                </c:pt>
                <c:pt idx="3">
                  <c:v>501</c:v>
                </c:pt>
                <c:pt idx="4">
                  <c:v>538</c:v>
                </c:pt>
                <c:pt idx="5">
                  <c:v>500</c:v>
                </c:pt>
                <c:pt idx="6">
                  <c:v>506</c:v>
                </c:pt>
                <c:pt idx="7">
                  <c:v>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45"/>
        <c:axId val="108495360"/>
        <c:axId val="108828864"/>
      </c:barChart>
      <c:catAx>
        <c:axId val="108495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8828864"/>
        <c:crosses val="autoZero"/>
        <c:auto val="1"/>
        <c:lblAlgn val="ctr"/>
        <c:lblOffset val="100"/>
        <c:noMultiLvlLbl val="0"/>
      </c:catAx>
      <c:valAx>
        <c:axId val="108828864"/>
        <c:scaling>
          <c:orientation val="minMax"/>
          <c:min val="48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8495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CA" sz="1500" b="1">
                <a:effectLst/>
              </a:rPr>
              <a:t>Évaluation en lecture du PISA 2012</a:t>
            </a:r>
            <a:endParaRPr lang="en-CA" sz="1500">
              <a:effectLst/>
            </a:endParaRPr>
          </a:p>
          <a:p>
            <a:pPr>
              <a:defRPr sz="1500"/>
            </a:pPr>
            <a:r>
              <a:rPr lang="fr-CA" sz="1500" b="1">
                <a:effectLst/>
              </a:rPr>
              <a:t>Résultats selon la langue du système scolaire</a:t>
            </a:r>
            <a:endParaRPr lang="en-CA" sz="1500">
              <a:effectLst/>
            </a:endParaRPr>
          </a:p>
          <a:p>
            <a:pPr>
              <a:defRPr sz="1500"/>
            </a:pPr>
            <a:endParaRPr lang="en-US" sz="1500"/>
          </a:p>
        </c:rich>
      </c:tx>
      <c:layout>
        <c:manualLayout>
          <c:xMode val="edge"/>
          <c:yMode val="edge"/>
          <c:x val="0.23857237772156539"/>
          <c:y val="4.47759038812201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582500629486704E-2"/>
          <c:y val="0.25173215112006314"/>
          <c:w val="0.79580252147202468"/>
          <c:h val="0.48176514049678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Anglais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Sheet1!$A$3:$A$10</c:f>
              <c:strCache>
                <c:ptCount val="8"/>
                <c:pt idx="0">
                  <c:v>Colombie-
Britannique</c:v>
                </c:pt>
                <c:pt idx="1">
                  <c:v>Alberta</c:v>
                </c:pt>
                <c:pt idx="2">
                  <c:v>Manitoba</c:v>
                </c:pt>
                <c:pt idx="3">
                  <c:v>Ontario</c:v>
                </c:pt>
                <c:pt idx="4">
                  <c:v>Québec</c:v>
                </c:pt>
                <c:pt idx="5">
                  <c:v>Nouveau-Brunswick</c:v>
                </c:pt>
                <c:pt idx="6">
                  <c:v>Nouvelle-
Écosse</c:v>
                </c:pt>
                <c:pt idx="7">
                  <c:v>Canada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535</c:v>
                </c:pt>
                <c:pt idx="1">
                  <c:v>525</c:v>
                </c:pt>
                <c:pt idx="2">
                  <c:v>495</c:v>
                </c:pt>
                <c:pt idx="3">
                  <c:v>530</c:v>
                </c:pt>
                <c:pt idx="4">
                  <c:v>518</c:v>
                </c:pt>
                <c:pt idx="5">
                  <c:v>505</c:v>
                </c:pt>
                <c:pt idx="6">
                  <c:v>509</c:v>
                </c:pt>
                <c:pt idx="7">
                  <c:v>525</c:v>
                </c:pt>
              </c:numCache>
            </c:numRef>
          </c:val>
        </c:ser>
        <c:ser>
          <c:idx val="2"/>
          <c:order val="1"/>
          <c:tx>
            <c:strRef>
              <c:f>Sheet1!$D$2</c:f>
              <c:strCache>
                <c:ptCount val="1"/>
                <c:pt idx="0">
                  <c:v>Français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6.29617028226134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Sheet1!$A$3:$A$10</c:f>
              <c:strCache>
                <c:ptCount val="8"/>
                <c:pt idx="0">
                  <c:v>Colombie-
Britannique</c:v>
                </c:pt>
                <c:pt idx="1">
                  <c:v>Alberta</c:v>
                </c:pt>
                <c:pt idx="2">
                  <c:v>Manitoba</c:v>
                </c:pt>
                <c:pt idx="3">
                  <c:v>Ontario</c:v>
                </c:pt>
                <c:pt idx="4">
                  <c:v>Québec</c:v>
                </c:pt>
                <c:pt idx="5">
                  <c:v>Nouveau-Brunswick</c:v>
                </c:pt>
                <c:pt idx="6">
                  <c:v>Nouvelle-
Écosse</c:v>
                </c:pt>
                <c:pt idx="7">
                  <c:v>Canada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509</c:v>
                </c:pt>
                <c:pt idx="1">
                  <c:v>506</c:v>
                </c:pt>
                <c:pt idx="2">
                  <c:v>494</c:v>
                </c:pt>
                <c:pt idx="3">
                  <c:v>487</c:v>
                </c:pt>
                <c:pt idx="4">
                  <c:v>520</c:v>
                </c:pt>
                <c:pt idx="5">
                  <c:v>471</c:v>
                </c:pt>
                <c:pt idx="6">
                  <c:v>486</c:v>
                </c:pt>
                <c:pt idx="7">
                  <c:v>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45"/>
        <c:axId val="108497408"/>
        <c:axId val="139887168"/>
      </c:barChart>
      <c:catAx>
        <c:axId val="108497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9887168"/>
        <c:crosses val="autoZero"/>
        <c:auto val="1"/>
        <c:lblAlgn val="ctr"/>
        <c:lblOffset val="100"/>
        <c:noMultiLvlLbl val="0"/>
      </c:catAx>
      <c:valAx>
        <c:axId val="139887168"/>
        <c:scaling>
          <c:orientation val="minMax"/>
          <c:max val="550"/>
          <c:min val="4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8497408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sz="1400" b="1" i="0" baseline="0">
                <a:effectLst/>
              </a:rPr>
              <a:t>Évaluation en sciences du PISA 2012</a:t>
            </a:r>
            <a:endParaRPr lang="en-CA" sz="1400">
              <a:effectLst/>
            </a:endParaRPr>
          </a:p>
          <a:p>
            <a:pPr>
              <a:defRPr/>
            </a:pPr>
            <a:r>
              <a:rPr lang="fr-CA" sz="1400" b="1" i="0" baseline="0">
                <a:effectLst/>
              </a:rPr>
              <a:t>Résultats selon la langue du système scolaire</a:t>
            </a:r>
            <a:endParaRPr lang="en-CA" sz="1400">
              <a:effectLst/>
            </a:endParaRPr>
          </a:p>
        </c:rich>
      </c:tx>
      <c:layout>
        <c:manualLayout>
          <c:xMode val="edge"/>
          <c:yMode val="edge"/>
          <c:x val="0.235285022445546"/>
          <c:y val="3.01561607442092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709374126252999E-2"/>
          <c:y val="0.24300022735403959"/>
          <c:w val="0.81361488855746644"/>
          <c:h val="0.48618022301845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Anglais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Sheet1!$A$17:$A$24</c:f>
              <c:strCache>
                <c:ptCount val="8"/>
                <c:pt idx="0">
                  <c:v>Colombie-
Britannique</c:v>
                </c:pt>
                <c:pt idx="1">
                  <c:v>Alberta</c:v>
                </c:pt>
                <c:pt idx="2">
                  <c:v>Manitoba</c:v>
                </c:pt>
                <c:pt idx="3">
                  <c:v>Ontario</c:v>
                </c:pt>
                <c:pt idx="4">
                  <c:v>Québec</c:v>
                </c:pt>
                <c:pt idx="5">
                  <c:v>Nouveau-Brunswick</c:v>
                </c:pt>
                <c:pt idx="6">
                  <c:v>Nouvelle-
Écosse</c:v>
                </c:pt>
                <c:pt idx="7">
                  <c:v>Canada</c:v>
                </c:pt>
              </c:strCache>
            </c:strRef>
          </c:cat>
          <c:val>
            <c:numRef>
              <c:f>Sheet1!$B$17:$B$24</c:f>
              <c:numCache>
                <c:formatCode>General</c:formatCode>
                <c:ptCount val="8"/>
                <c:pt idx="0">
                  <c:v>545</c:v>
                </c:pt>
                <c:pt idx="1">
                  <c:v>540</c:v>
                </c:pt>
                <c:pt idx="2">
                  <c:v>503</c:v>
                </c:pt>
                <c:pt idx="3">
                  <c:v>528</c:v>
                </c:pt>
                <c:pt idx="4">
                  <c:v>514</c:v>
                </c:pt>
                <c:pt idx="5">
                  <c:v>517</c:v>
                </c:pt>
                <c:pt idx="6">
                  <c:v>517</c:v>
                </c:pt>
                <c:pt idx="7">
                  <c:v>529</c:v>
                </c:pt>
              </c:numCache>
            </c:numRef>
          </c:val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Français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Sheet1!$A$17:$A$24</c:f>
              <c:strCache>
                <c:ptCount val="8"/>
                <c:pt idx="0">
                  <c:v>Colombie-
Britannique</c:v>
                </c:pt>
                <c:pt idx="1">
                  <c:v>Alberta</c:v>
                </c:pt>
                <c:pt idx="2">
                  <c:v>Manitoba</c:v>
                </c:pt>
                <c:pt idx="3">
                  <c:v>Ontario</c:v>
                </c:pt>
                <c:pt idx="4">
                  <c:v>Québec</c:v>
                </c:pt>
                <c:pt idx="5">
                  <c:v>Nouveau-Brunswick</c:v>
                </c:pt>
                <c:pt idx="6">
                  <c:v>Nouvelle-
Écosse</c:v>
                </c:pt>
                <c:pt idx="7">
                  <c:v>Canada</c:v>
                </c:pt>
              </c:strCache>
            </c:strRef>
          </c:cat>
          <c:val>
            <c:numRef>
              <c:f>Sheet1!$D$17:$D$24</c:f>
              <c:numCache>
                <c:formatCode>General</c:formatCode>
                <c:ptCount val="8"/>
                <c:pt idx="0">
                  <c:v>517</c:v>
                </c:pt>
                <c:pt idx="1">
                  <c:v>507</c:v>
                </c:pt>
                <c:pt idx="2">
                  <c:v>496</c:v>
                </c:pt>
                <c:pt idx="3">
                  <c:v>487</c:v>
                </c:pt>
                <c:pt idx="4">
                  <c:v>516</c:v>
                </c:pt>
                <c:pt idx="5">
                  <c:v>475</c:v>
                </c:pt>
                <c:pt idx="6">
                  <c:v>482</c:v>
                </c:pt>
                <c:pt idx="7">
                  <c:v>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45"/>
        <c:axId val="45981696"/>
        <c:axId val="140372224"/>
      </c:barChart>
      <c:catAx>
        <c:axId val="45981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0372224"/>
        <c:crosses val="autoZero"/>
        <c:auto val="1"/>
        <c:lblAlgn val="ctr"/>
        <c:lblOffset val="100"/>
        <c:noMultiLvlLbl val="0"/>
      </c:catAx>
      <c:valAx>
        <c:axId val="140372224"/>
        <c:scaling>
          <c:orientation val="minMax"/>
          <c:min val="4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81696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6" tIns="46412" rIns="92826" bIns="464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7" y="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6" tIns="46412" rIns="92826" bIns="464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EA7AAC0-247B-45D9-8984-10ACE3FFDB8E}" type="datetime1">
              <a:rPr lang="en-US"/>
              <a:pPr/>
              <a:t>12/2/2013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6" tIns="46412" rIns="92826" bIns="464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7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6" tIns="46412" rIns="92826" bIns="464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2865223-4382-4129-9F89-4713272E8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wrap="square" lIns="92826" tIns="46412" rIns="92826" bIns="46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1804"/>
          </a:xfrm>
          <a:prstGeom prst="rect">
            <a:avLst/>
          </a:prstGeom>
        </p:spPr>
        <p:txBody>
          <a:bodyPr vert="horz" wrap="square" lIns="92826" tIns="46412" rIns="92826" bIns="46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DC8E193-8507-40C7-80C4-68B5BCB28D62}" type="datetime1">
              <a:rPr lang="en-US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826" tIns="46412" rIns="92826" bIns="4641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wrap="square" lIns="92826" tIns="46412" rIns="92826" bIns="464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wrap="square" lIns="92826" tIns="46412" rIns="92826" bIns="46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8"/>
            <a:ext cx="3037840" cy="461804"/>
          </a:xfrm>
          <a:prstGeom prst="rect">
            <a:avLst/>
          </a:prstGeom>
        </p:spPr>
        <p:txBody>
          <a:bodyPr vert="horz" wrap="square" lIns="92826" tIns="46412" rIns="92826" bIns="464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82D1D5A-1D51-415D-BC88-CA64E5A95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Geneva" pitchFamily="3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1pPr>
            <a:lvl2pPr marL="38506512" indent="-38042384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5pPr>
            <a:lvl6pPr marL="4641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6pPr>
            <a:lvl7pPr marL="9282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7pPr>
            <a:lvl8pPr marL="13923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8pPr>
            <a:lvl9pPr marL="185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9pPr>
          </a:lstStyle>
          <a:p>
            <a:pPr eaLnBrk="1" hangingPunct="1"/>
            <a:fld id="{E0840C9F-01CE-4158-A354-E0CEE845247E}" type="slidenum">
              <a:rPr lang="en-US" sz="1200">
                <a:latin typeface="Calibri" pitchFamily="34" charset="0"/>
              </a:rPr>
              <a:pPr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7772400" cy="1470025"/>
          </a:xfrm>
        </p:spPr>
        <p:txBody>
          <a:bodyPr>
            <a:no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329F2-BA03-481A-B3C1-56073CE50876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B47E1-5D25-44C6-80A6-217008F7F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41E7A-389E-42E6-8B4A-7B1C47039686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19EC-2134-44AC-BF8C-268556562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EEB0C-A3EB-4EBF-9001-97B94BB01697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08287-E97C-4B77-BF9C-7E0811C53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A57E1-D70D-4946-B1C1-CB1D9C30CDF1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4A7C-597E-427B-8566-86D1E1864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86829-4EB3-4C8C-A9F0-BF7614E5631C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A5F3-9694-4756-B7B2-A7B3E0A4F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D8761-0B7D-419E-B67B-15D1C84F9910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33B43-59F0-453D-B03E-E24B4F755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9FB59-E2B8-43A1-A1A7-A43D52BDDDC4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B8FA-4262-4853-B68C-0A1188CD1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6207C-8413-4CDF-8ACC-29DF982A015E}" type="datetime1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85EF-6327-4081-96DD-85C5F208E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5EED4-F58F-40B9-8CFE-1DEEF4185822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B2603-226A-4779-8E2C-3FFFF0F78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255E2-5A63-49BF-B734-C2CFB3F50EB1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395D8-6DD4-4620-928C-78AE8FD2D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3ED17-86F8-470C-A4CB-5B5A1634C710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C6C1-6918-46FA-B038-E569CAC25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821D9-6642-441E-B84F-865C240D1402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AAD40-FB49-44D0-AFE5-03DA5326F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5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87171-CD1C-4366-A42D-81AE0A8C705B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8035E-DA24-42E2-9250-440D5090F0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22080-E5C4-400D-A6EC-43E9ECE75420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531E6-5698-41A6-9E97-DEAF165EF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18669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483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076F5-30AE-4E14-B056-FFE6C8D43740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9352F-AE2F-4E03-A4DF-80D4D245A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AFED0-03FA-4D95-A444-2B530FD94BA2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3AB0-F155-4C96-9AAC-22D8D778C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FEDCF-CE6B-4C39-9F98-9F96D2BBD86A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85D0A-70D7-4702-A421-B00566757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BF649-FE4D-43E1-B3EB-DFD070E0F534}" type="datetime1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EDEAF-333A-40BE-8EB5-1B8A009A5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0E1DB-A41D-4337-933A-8ACCA491F5E1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03395-1CB6-4C48-8E91-332DDD7B0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9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9AC34-A195-4D2E-800B-BB330E383089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381B-3A9B-4A75-99F9-71519476F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97C17-FF57-4C05-8F78-E23A4C66FDF3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F47E-6A13-4BE9-B62C-E20EC4235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2954B-94C5-4A2B-8640-A335904964AA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3353-CD76-4ECB-8002-6F071DB43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86600" cy="1135063"/>
          </a:xfrm>
          <a:prstGeom prst="rect">
            <a:avLst/>
          </a:prstGeom>
          <a:solidFill>
            <a:srgbClr val="A0C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Geneva" pitchFamily="36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467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3716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08725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D814492-7D64-411B-A6E4-4D22EF23D713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08725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0872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5C151ED-3D84-4660-9229-9D33FAAB6B2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CMEC_logo_PM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74638"/>
            <a:ext cx="15335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/>
          <a:ea typeface="Geneva" pitchFamily="36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6" charset="0"/>
          <a:ea typeface="Geneva" pitchFamily="3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Arial"/>
          <a:ea typeface="Geneva" pitchFamily="36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rgbClr val="A0CF67"/>
          </a:solidFill>
          <a:latin typeface="Arial"/>
          <a:ea typeface="Geneva" pitchFamily="36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Arial"/>
          <a:ea typeface="Geneva" pitchFamily="36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 kern="1200">
          <a:solidFill>
            <a:srgbClr val="A0CF67"/>
          </a:solidFill>
          <a:latin typeface="Arial"/>
          <a:ea typeface="Geneva" pitchFamily="36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Geneva" pitchFamily="3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86600" cy="1135063"/>
          </a:xfrm>
          <a:prstGeom prst="rect">
            <a:avLst/>
          </a:prstGeom>
          <a:solidFill>
            <a:srgbClr val="A0C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Geneva" pitchFamily="36" charset="-128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7467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3716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08725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6CFF456-31B5-4FF9-9E03-99688AFF88FC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08725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0872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8244609-E563-4746-A53D-D991CE6DDC9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536" name="Picture 8" descr="CMEC_logo_PM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74638"/>
            <a:ext cx="15335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Geneva" pitchFamily="3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rgbClr val="A0CF67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rgbClr val="A0CF67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116632"/>
            <a:ext cx="6912768" cy="936104"/>
          </a:xfrm>
        </p:spPr>
        <p:txBody>
          <a:bodyPr/>
          <a:lstStyle/>
          <a:p>
            <a:r>
              <a:rPr lang="fr-CA" sz="2400" dirty="0" smtClean="0"/>
              <a:t>Les élèves du Canada continuent d’obtenir de bons résultats en lecture</a:t>
            </a:r>
            <a:r>
              <a:rPr lang="en-CA" sz="2400" dirty="0" smtClean="0"/>
              <a:t>...</a:t>
            </a:r>
            <a:endParaRPr lang="fr-CA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72"/>
          <a:stretch/>
        </p:blipFill>
        <p:spPr>
          <a:xfrm>
            <a:off x="406429" y="1324588"/>
            <a:ext cx="7916159" cy="512874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ZoneTexte 6"/>
          <p:cNvSpPr txBox="1"/>
          <p:nvPr/>
        </p:nvSpPr>
        <p:spPr>
          <a:xfrm>
            <a:off x="539552" y="6556196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/>
              <a:t>Italiques = Pays de l’OCDE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12704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116632"/>
            <a:ext cx="6912768" cy="936104"/>
          </a:xfrm>
        </p:spPr>
        <p:txBody>
          <a:bodyPr/>
          <a:lstStyle/>
          <a:p>
            <a:r>
              <a:rPr lang="en-CA" sz="2400" dirty="0" smtClean="0"/>
              <a:t>… et en sciences.</a:t>
            </a:r>
            <a:endParaRPr lang="fr-CA" sz="2400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055440" y="1196752"/>
            <a:ext cx="5964832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baseline="30000" dirty="0">
                <a:solidFill>
                  <a:srgbClr val="003399"/>
                </a:solidFill>
              </a:rPr>
              <a:t>Scores moyens estimés et intervalles de confiance pour les pays et les provinces – SCIENCES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"/>
          <a:stretch/>
        </p:blipFill>
        <p:spPr>
          <a:xfrm>
            <a:off x="1619672" y="1364378"/>
            <a:ext cx="4464496" cy="532706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540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ZoneTexte 6"/>
          <p:cNvSpPr txBox="1"/>
          <p:nvPr/>
        </p:nvSpPr>
        <p:spPr>
          <a:xfrm>
            <a:off x="1675736" y="6642556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/>
              <a:t>Italiques = Pays de l’OCDE</a:t>
            </a:r>
            <a:endParaRPr lang="fr-CA" sz="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43608" y="1195388"/>
            <a:ext cx="5688632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3608" y="1339216"/>
            <a:ext cx="5688632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116632"/>
            <a:ext cx="6912768" cy="936104"/>
          </a:xfrm>
        </p:spPr>
        <p:txBody>
          <a:bodyPr/>
          <a:lstStyle/>
          <a:p>
            <a:r>
              <a:rPr lang="en-CA" sz="2400" dirty="0" smtClean="0"/>
              <a:t>… et en sciences.</a:t>
            </a:r>
            <a:endParaRPr lang="fr-CA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4"/>
          <a:stretch/>
        </p:blipFill>
        <p:spPr>
          <a:xfrm>
            <a:off x="791584" y="1268760"/>
            <a:ext cx="6364638" cy="533016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ZoneTexte 6"/>
          <p:cNvSpPr txBox="1"/>
          <p:nvPr/>
        </p:nvSpPr>
        <p:spPr>
          <a:xfrm>
            <a:off x="899592" y="6661968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/>
              <a:t>Italiques = Pays de l’OCDE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6400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6912768" cy="936104"/>
          </a:xfrm>
        </p:spPr>
        <p:txBody>
          <a:bodyPr/>
          <a:lstStyle/>
          <a:p>
            <a:r>
              <a:rPr lang="fr-CA" sz="2400" dirty="0" smtClean="0"/>
              <a:t>Neuf pays ont obtenu un rendement </a:t>
            </a:r>
            <a:r>
              <a:rPr lang="fr-CA" sz="2400" dirty="0"/>
              <a:t>en </a:t>
            </a:r>
            <a:r>
              <a:rPr lang="fr-CA" sz="2400" dirty="0" smtClean="0"/>
              <a:t>mathématiques plus élevé que celui du Canada, cinq en lecture et sept en sciences.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4877" r="9994" b="64984"/>
          <a:stretch/>
        </p:blipFill>
        <p:spPr>
          <a:xfrm>
            <a:off x="0" y="1628800"/>
            <a:ext cx="914400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3254" y="0"/>
            <a:ext cx="7105534" cy="715962"/>
          </a:xfrm>
        </p:spPr>
        <p:txBody>
          <a:bodyPr/>
          <a:lstStyle/>
          <a:p>
            <a:r>
              <a:rPr lang="fr-CA" sz="2300" dirty="0" smtClean="0"/>
              <a:t>Plus de 85 p. 100 des élèves du Canada ont atteint le niveau 2, soit le niveau de base, ou un niveau plus élevé en mathématiques…</a:t>
            </a:r>
            <a:endParaRPr lang="fr-CA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0" y="2348880"/>
            <a:ext cx="8553644" cy="4176464"/>
          </a:xfrm>
          <a:prstGeom prst="rect">
            <a:avLst/>
          </a:prstGeom>
        </p:spPr>
      </p:pic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2267744" y="5157192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827584" y="1484784"/>
            <a:ext cx="768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baseline="30000" dirty="0" smtClean="0"/>
              <a:t>Répartition des élèves selon le niveau de compétence sur l’échelle globale des mathématiques, Canada, provinces et OCDE</a:t>
            </a:r>
            <a:endParaRPr lang="fr-CA" sz="2400" b="1" baseline="30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0012"/>
            <a:ext cx="7105534" cy="715962"/>
          </a:xfrm>
        </p:spPr>
        <p:txBody>
          <a:bodyPr/>
          <a:lstStyle/>
          <a:p>
            <a:r>
              <a:rPr lang="fr-CA" sz="2300" dirty="0" smtClean="0"/>
              <a:t>… et plus de 16 p.100 des élèves du Canada ont atteint les niveaux de rendement les plus élevés.</a:t>
            </a:r>
            <a:endParaRPr lang="fr-CA" sz="23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2" y="2276872"/>
            <a:ext cx="8553644" cy="4176464"/>
          </a:xfrm>
          <a:prstGeom prst="rect">
            <a:avLst/>
          </a:prstGeom>
        </p:spPr>
      </p:pic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8172400" y="5085184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827584" y="1484784"/>
            <a:ext cx="768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baseline="30000" dirty="0" smtClean="0"/>
              <a:t>Répartition des élèves selon le niveau de compétence sur l’échelle globale des mathématiques, Canada, provinces et OCDE</a:t>
            </a:r>
            <a:endParaRPr lang="fr-CA" sz="2400" b="1" baseline="30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3254" y="-11057"/>
            <a:ext cx="7105534" cy="715962"/>
          </a:xfrm>
        </p:spPr>
        <p:txBody>
          <a:bodyPr>
            <a:noAutofit/>
          </a:bodyPr>
          <a:lstStyle/>
          <a:p>
            <a:r>
              <a:rPr lang="fr-CA" sz="2000" dirty="0" smtClean="0"/>
              <a:t>Au Canada, la proportion d’élèves ayant un rendement moins élevé a augmenté au fil du temps, et la proportion de ceux ayant un rendement élevé a diminué.</a:t>
            </a:r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24011"/>
              </p:ext>
            </p:extLst>
          </p:nvPr>
        </p:nvGraphicFramePr>
        <p:xfrm>
          <a:off x="467544" y="1628800"/>
          <a:ext cx="8064896" cy="432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7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9" y="0"/>
            <a:ext cx="7226947" cy="715962"/>
          </a:xfrm>
        </p:spPr>
        <p:txBody>
          <a:bodyPr/>
          <a:lstStyle/>
          <a:p>
            <a:r>
              <a:rPr lang="fr-CA" sz="1900" dirty="0" smtClean="0"/>
              <a:t>Au cours des neuf dernières années, les scores en mathématiques du Canada ont connu une baisse dans toutes les provinces, sauf au Québec et en Saskatchewan...</a:t>
            </a:r>
            <a:endParaRPr lang="fr-CA" sz="19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972" y="1453813"/>
            <a:ext cx="830450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/>
              <a:t>PISA </a:t>
            </a:r>
            <a:r>
              <a:rPr lang="fr-FR" sz="2000" b="1" dirty="0" smtClean="0"/>
              <a:t> </a:t>
            </a:r>
            <a:br>
              <a:rPr lang="fr-FR" sz="2000" b="1" dirty="0" smtClean="0"/>
            </a:br>
            <a:r>
              <a:rPr lang="fr-FR" sz="2000" b="1" dirty="0" smtClean="0"/>
              <a:t>Résultats </a:t>
            </a:r>
            <a:r>
              <a:rPr lang="fr-FR" sz="2000" b="1" dirty="0"/>
              <a:t>du Canada au fil du temps de </a:t>
            </a:r>
            <a:r>
              <a:rPr lang="fr-FR" sz="2000" b="1" dirty="0" smtClean="0"/>
              <a:t>2003 </a:t>
            </a:r>
            <a:r>
              <a:rPr lang="fr-FR" sz="2000" b="1" dirty="0"/>
              <a:t>à </a:t>
            </a:r>
            <a:r>
              <a:rPr lang="fr-FR" sz="2000" b="1" dirty="0" smtClean="0"/>
              <a:t>2012</a:t>
            </a:r>
          </a:p>
          <a:p>
            <a:pPr algn="ctr"/>
            <a:r>
              <a:rPr lang="en-US" sz="2000" b="1" dirty="0" err="1" smtClean="0"/>
              <a:t>Mathématiques</a:t>
            </a:r>
            <a:endParaRPr lang="en-CA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10361"/>
          <a:stretch/>
        </p:blipFill>
        <p:spPr>
          <a:xfrm>
            <a:off x="35496" y="2564904"/>
            <a:ext cx="9001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9" y="59331"/>
            <a:ext cx="7082931" cy="715962"/>
          </a:xfrm>
        </p:spPr>
        <p:txBody>
          <a:bodyPr/>
          <a:lstStyle/>
          <a:p>
            <a:r>
              <a:rPr lang="fr-CA" sz="2000" dirty="0" smtClean="0"/>
              <a:t>… alors que le rendement en lecture dans l’ensemble du Canada est resté stable au fil du temps, et que le rendement en sciences a diminué.</a:t>
            </a:r>
            <a:endParaRPr lang="fr-CA" sz="2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8335496" cy="308927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827762" y="1305318"/>
            <a:ext cx="71287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fr-FR" sz="2000" b="1" dirty="0"/>
              <a:t>PISA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Résultats </a:t>
            </a:r>
            <a:r>
              <a:rPr lang="fr-FR" sz="2000" b="1" dirty="0"/>
              <a:t>du Canada au fil du temps de 2000 à 2012 </a:t>
            </a:r>
          </a:p>
          <a:p>
            <a:pPr algn="ctr">
              <a:lnSpc>
                <a:spcPts val="2600"/>
              </a:lnSpc>
            </a:pPr>
            <a:r>
              <a:rPr lang="en-US" sz="2000" b="1" dirty="0"/>
              <a:t>Lecture et sciences</a:t>
            </a:r>
            <a:endParaRPr lang="en-CA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930" y="0"/>
            <a:ext cx="6912768" cy="715962"/>
          </a:xfrm>
        </p:spPr>
        <p:txBody>
          <a:bodyPr/>
          <a:lstStyle/>
          <a:p>
            <a:r>
              <a:rPr lang="fr-CA" sz="2400" dirty="0" smtClean="0"/>
              <a:t>Les résultats canadiens en mathématiques se caractérisent par des niveaux relativement élevés de rendement et d’équité.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19715" r="49018" b="8857"/>
          <a:stretch/>
        </p:blipFill>
        <p:spPr bwMode="auto">
          <a:xfrm>
            <a:off x="1259633" y="1218030"/>
            <a:ext cx="6048672" cy="55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32566" y="2560638"/>
            <a:ext cx="3635377" cy="1066800"/>
          </a:xfrm>
        </p:spPr>
        <p:txBody>
          <a:bodyPr/>
          <a:lstStyle/>
          <a:p>
            <a:pPr lvl="0" algn="ctr" defTabSz="914400" fontAlgn="auto">
              <a:spcAft>
                <a:spcPts val="0"/>
              </a:spcAft>
            </a:pPr>
            <a:r>
              <a:rPr lang="fr-CA" sz="3200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Résultats du Canada</a:t>
            </a:r>
            <a:endParaRPr lang="fr-CA" sz="3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  <a:p>
            <a:pPr eaLnBrk="1" hangingPunct="1"/>
            <a:endParaRPr lang="en-US" sz="1800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1112838"/>
            <a:ext cx="3886200" cy="1219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6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7F7F7F"/>
                </a:solidFill>
                <a:cs typeface="Arial" charset="0"/>
              </a:rPr>
              <a:t>PISA 2012</a:t>
            </a:r>
            <a:endParaRPr lang="en-US" sz="3200" b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39763" y="2392363"/>
            <a:ext cx="1295400" cy="46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7F7F7F"/>
              </a:solidFill>
              <a:ea typeface="Geneva" pitchFamily="36" charset="-128"/>
            </a:endParaRPr>
          </a:p>
        </p:txBody>
      </p:sp>
      <p:pic>
        <p:nvPicPr>
          <p:cNvPr id="7" name="Picture 6" descr="cmec_test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11163" y="4495800"/>
            <a:ext cx="33988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47E1-5D25-44C6-80A6-217008F7F5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-30984"/>
            <a:ext cx="7020272" cy="715962"/>
          </a:xfrm>
        </p:spPr>
        <p:txBody>
          <a:bodyPr>
            <a:noAutofit/>
          </a:bodyPr>
          <a:lstStyle/>
          <a:p>
            <a:r>
              <a:rPr lang="fr-CA" sz="2400" dirty="0" smtClean="0"/>
              <a:t>Les résultats provinciaux en mathématiques se caractérisent aussi par des niveaux relativement élevés de rendement et d’équité.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1625" r="50385" b="8715"/>
          <a:stretch/>
        </p:blipFill>
        <p:spPr bwMode="auto">
          <a:xfrm>
            <a:off x="1115616" y="1196752"/>
            <a:ext cx="6840760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10" y="0"/>
            <a:ext cx="7008762" cy="715962"/>
          </a:xfrm>
        </p:spPr>
        <p:txBody>
          <a:bodyPr/>
          <a:lstStyle/>
          <a:p>
            <a:r>
              <a:rPr lang="fr-CA" sz="2200" dirty="0" smtClean="0"/>
              <a:t>Dans l’ensemble du Canada, les résultats en mathématiques montrent certains écarts selon la langue du système scolaire.</a:t>
            </a:r>
            <a:endParaRPr lang="fr-CA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531940"/>
              </p:ext>
            </p:extLst>
          </p:nvPr>
        </p:nvGraphicFramePr>
        <p:xfrm>
          <a:off x="251520" y="1588820"/>
          <a:ext cx="8712968" cy="464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98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10" y="0"/>
            <a:ext cx="7272808" cy="715962"/>
          </a:xfrm>
        </p:spPr>
        <p:txBody>
          <a:bodyPr/>
          <a:lstStyle/>
          <a:p>
            <a:r>
              <a:rPr lang="fr-CA" sz="2200" dirty="0" smtClean="0"/>
              <a:t>D’importants écarts sont observables dans le rendement en lecture et en sciences selon la langue du système scolaire dans la plupart des provinces.</a:t>
            </a:r>
            <a:endParaRPr lang="fr-CA" sz="2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772371"/>
              </p:ext>
            </p:extLst>
          </p:nvPr>
        </p:nvGraphicFramePr>
        <p:xfrm>
          <a:off x="611560" y="1213284"/>
          <a:ext cx="7223003" cy="2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14845"/>
              </p:ext>
            </p:extLst>
          </p:nvPr>
        </p:nvGraphicFramePr>
        <p:xfrm>
          <a:off x="611560" y="3939152"/>
          <a:ext cx="7272809" cy="288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8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9"/>
          <a:srcRect l="32477" t="22206" r="11521" b="30047"/>
          <a:stretch/>
        </p:blipFill>
        <p:spPr bwMode="auto">
          <a:xfrm>
            <a:off x="251520" y="1943945"/>
            <a:ext cx="8676456" cy="448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74" y="34493"/>
            <a:ext cx="6941190" cy="715962"/>
          </a:xfrm>
        </p:spPr>
        <p:txBody>
          <a:bodyPr/>
          <a:lstStyle/>
          <a:p>
            <a:r>
              <a:rPr lang="fr-CA" sz="2400" dirty="0" smtClean="0"/>
              <a:t>Les garçons ont un rendement plus élevé que les filles en mathématiques…</a:t>
            </a:r>
            <a:endParaRPr lang="fr-CA" sz="24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22180" y="1372963"/>
            <a:ext cx="777686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… mais l’écart </a:t>
            </a:r>
            <a:r>
              <a:rPr lang="fr-CA" dirty="0"/>
              <a:t>en lecture entre </a:t>
            </a:r>
            <a:r>
              <a:rPr lang="fr-CA" dirty="0" smtClean="0"/>
              <a:t>les sexes en faveur des filles est plus grand et persistant, et il n’y a pas d’écart significatif en sciences. </a:t>
            </a:r>
            <a:endParaRPr lang="fr-CA" dirty="0"/>
          </a:p>
        </p:txBody>
      </p:sp>
      <p:sp>
        <p:nvSpPr>
          <p:cNvPr id="3" name="Line Callout 2 2"/>
          <p:cNvSpPr/>
          <p:nvPr>
            <p:custDataLst>
              <p:tags r:id="rId3"/>
            </p:custDataLst>
          </p:nvPr>
        </p:nvSpPr>
        <p:spPr>
          <a:xfrm>
            <a:off x="5250160" y="2907804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10 points</a:t>
            </a:r>
            <a:endParaRPr lang="fr-CA" sz="1400" b="1" dirty="0"/>
          </a:p>
        </p:txBody>
      </p:sp>
      <p:sp>
        <p:nvSpPr>
          <p:cNvPr id="8" name="Line Callout 2 7"/>
          <p:cNvSpPr/>
          <p:nvPr>
            <p:custDataLst>
              <p:tags r:id="rId4"/>
            </p:custDataLst>
          </p:nvPr>
        </p:nvSpPr>
        <p:spPr>
          <a:xfrm>
            <a:off x="5844108" y="3491862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17 points</a:t>
            </a:r>
            <a:endParaRPr lang="fr-CA" sz="1400" b="1" dirty="0"/>
          </a:p>
        </p:txBody>
      </p:sp>
      <p:sp>
        <p:nvSpPr>
          <p:cNvPr id="9" name="Line Callout 2 8"/>
          <p:cNvSpPr/>
          <p:nvPr>
            <p:custDataLst>
              <p:tags r:id="rId5"/>
            </p:custDataLst>
          </p:nvPr>
        </p:nvSpPr>
        <p:spPr>
          <a:xfrm>
            <a:off x="6948264" y="3880892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35 points</a:t>
            </a:r>
            <a:endParaRPr lang="fr-CA" sz="1400" b="1" dirty="0"/>
          </a:p>
        </p:txBody>
      </p:sp>
      <p:sp>
        <p:nvSpPr>
          <p:cNvPr id="10" name="Line Callout 2 9"/>
          <p:cNvSpPr/>
          <p:nvPr>
            <p:custDataLst>
              <p:tags r:id="rId6"/>
            </p:custDataLst>
          </p:nvPr>
        </p:nvSpPr>
        <p:spPr>
          <a:xfrm>
            <a:off x="6922318" y="4499974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21 points</a:t>
            </a:r>
            <a:endParaRPr lang="fr-CA" sz="1400" b="1" dirty="0"/>
          </a:p>
        </p:txBody>
      </p:sp>
      <p:sp>
        <p:nvSpPr>
          <p:cNvPr id="11" name="Line Callout 2 10"/>
          <p:cNvSpPr/>
          <p:nvPr>
            <p:custDataLst>
              <p:tags r:id="rId7"/>
            </p:custDataLst>
          </p:nvPr>
        </p:nvSpPr>
        <p:spPr>
          <a:xfrm>
            <a:off x="5986214" y="5364070"/>
            <a:ext cx="936104" cy="306324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/>
              <a:t>3 points</a:t>
            </a:r>
            <a:endParaRPr lang="fr-CA" sz="1400" b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274638"/>
            <a:ext cx="7467600" cy="715962"/>
          </a:xfrm>
        </p:spPr>
        <p:txBody>
          <a:bodyPr/>
          <a:lstStyle/>
          <a:p>
            <a:r>
              <a:rPr lang="fr-CA" dirty="0" smtClean="0"/>
              <a:t>Le PISA 2012 en chiffres</a:t>
            </a: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6300192" y="5293656"/>
            <a:ext cx="2736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34 pays de l’OCDE</a:t>
            </a:r>
            <a:endParaRPr lang="fr-C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480399" y="1148610"/>
            <a:ext cx="2736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65 pays et économies</a:t>
            </a:r>
            <a:endParaRPr lang="fr-C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79512" y="5478323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47 langues</a:t>
            </a:r>
            <a:endParaRPr lang="fr-C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44380" y="1314648"/>
            <a:ext cx="2871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Plus de 480 000 élèves de 15 ans</a:t>
            </a:r>
            <a:endParaRPr lang="fr-C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274638"/>
            <a:ext cx="7467600" cy="715962"/>
          </a:xfrm>
        </p:spPr>
        <p:txBody>
          <a:bodyPr/>
          <a:lstStyle/>
          <a:p>
            <a:r>
              <a:rPr lang="fr-CA" dirty="0" smtClean="0"/>
              <a:t>Le PISA 2012 au Canada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69913"/>
            <a:ext cx="4612830" cy="40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359946" y="5108989"/>
            <a:ext cx="2736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Évaluation en français et en anglais</a:t>
            </a:r>
            <a:endParaRPr lang="fr-C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76708" y="1388598"/>
            <a:ext cx="26950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Plus de 21 000 élèves de 15 ans de plus de 900 écoles</a:t>
            </a:r>
            <a:endParaRPr lang="fr-C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5991233" y="5253109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provinces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5991233" y="1346636"/>
            <a:ext cx="27363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Partenariat entre le CMEC, EDSC et Statistique Canada</a:t>
            </a:r>
            <a:endParaRPr lang="fr-C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188640"/>
            <a:ext cx="6768752" cy="715962"/>
          </a:xfrm>
        </p:spPr>
        <p:txBody>
          <a:bodyPr/>
          <a:lstStyle/>
          <a:p>
            <a:r>
              <a:rPr lang="fr-CA" dirty="0" smtClean="0"/>
              <a:t>En quoi consiste un test du PISA? </a:t>
            </a: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49691" y="1514798"/>
            <a:ext cx="218843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Pour les élèves</a:t>
            </a:r>
            <a:endParaRPr lang="fr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77684" y="3198513"/>
            <a:ext cx="259228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Domaine principal : mathématiques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527514" y="4464873"/>
            <a:ext cx="2520281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Domaines secondaires : </a:t>
            </a:r>
          </a:p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lecture et</a:t>
            </a:r>
          </a:p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sciences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127316" y="2333247"/>
            <a:ext cx="3580588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Test de deux heures sur 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papier</a:t>
            </a:r>
            <a:endParaRPr lang="fr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5724128" y="1494483"/>
            <a:ext cx="33123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Pour un sous-ensemble d’élèves</a:t>
            </a:r>
            <a:endParaRPr lang="fr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5724128" y="2310749"/>
            <a:ext cx="3320678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Test informatisé d’une heure</a:t>
            </a:r>
            <a:endParaRPr lang="fr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21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6216060" y="3198513"/>
            <a:ext cx="2592288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Domaines supplémentaires : </a:t>
            </a:r>
          </a:p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mathématiques,</a:t>
            </a:r>
          </a:p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lecture de textes numériques et </a:t>
            </a:r>
          </a:p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résolution de problèmes</a:t>
            </a: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70901" y="5936019"/>
            <a:ext cx="280831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21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Questionnaire contextuel de 30 minutes</a:t>
            </a:r>
          </a:p>
        </p:txBody>
      </p:sp>
      <p:pic>
        <p:nvPicPr>
          <p:cNvPr id="15" name="Picture 14"/>
          <p:cNvPicPr/>
          <p:nvPr>
            <p:custDataLst>
              <p:tags r:id="rId10"/>
            </p:custDataLst>
          </p:nvPr>
        </p:nvPicPr>
        <p:blipFill rotWithShape="1">
          <a:blip r:embed="rId12"/>
          <a:srcRect l="32179" t="15179" r="31795" b="8513"/>
          <a:stretch/>
        </p:blipFill>
        <p:spPr bwMode="auto">
          <a:xfrm>
            <a:off x="3707904" y="3356992"/>
            <a:ext cx="2141220" cy="28346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496" y="116632"/>
            <a:ext cx="7056784" cy="715962"/>
          </a:xfrm>
        </p:spPr>
        <p:txBody>
          <a:bodyPr>
            <a:noAutofit/>
          </a:bodyPr>
          <a:lstStyle/>
          <a:p>
            <a:r>
              <a:rPr lang="fr-CA" sz="2500" dirty="0" smtClean="0"/>
              <a:t>Les élèves du Canada continuent d’afficher un bon rendement dans un contexte mondial.</a:t>
            </a:r>
            <a:endParaRPr lang="fr-CA" sz="25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"/>
          <a:stretch/>
        </p:blipFill>
        <p:spPr>
          <a:xfrm>
            <a:off x="1393104" y="1446853"/>
            <a:ext cx="4979096" cy="52945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66" y="2348880"/>
            <a:ext cx="3603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369832" y="1179513"/>
            <a:ext cx="5146384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baseline="30000" dirty="0">
                <a:solidFill>
                  <a:srgbClr val="003399"/>
                </a:solidFill>
              </a:rPr>
              <a:t>Scores moyens estimés et intervalles de confiance pour les pays et les provinces </a:t>
            </a:r>
            <a:r>
              <a:rPr lang="fr-FR" sz="1100" b="1" baseline="30000" dirty="0" smtClean="0">
                <a:solidFill>
                  <a:srgbClr val="003399"/>
                </a:solidFill>
              </a:rPr>
              <a:t>:</a:t>
            </a:r>
            <a:br>
              <a:rPr lang="fr-FR" sz="1100" b="1" baseline="30000" dirty="0" smtClean="0">
                <a:solidFill>
                  <a:srgbClr val="003399"/>
                </a:solidFill>
              </a:rPr>
            </a:br>
            <a:r>
              <a:rPr lang="fr-FR" sz="1100" b="1" baseline="30000" dirty="0" smtClean="0">
                <a:solidFill>
                  <a:srgbClr val="003399"/>
                </a:solidFill>
              </a:rPr>
              <a:t> </a:t>
            </a:r>
            <a:r>
              <a:rPr lang="fr-FR" sz="1100" b="1" cap="all" baseline="30000" dirty="0" smtClean="0">
                <a:solidFill>
                  <a:srgbClr val="003399"/>
                </a:solidFill>
              </a:rPr>
              <a:t>Évaluation </a:t>
            </a:r>
            <a:r>
              <a:rPr lang="fr-FR" sz="1100" b="1" cap="all" baseline="30000" dirty="0">
                <a:solidFill>
                  <a:srgbClr val="003399"/>
                </a:solidFill>
              </a:rPr>
              <a:t>des mathématiques sur papier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425648" y="6669360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/>
              <a:t>Italiques = Pays de l’OCDE</a:t>
            </a:r>
            <a:endParaRPr lang="fr-CA" sz="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3648" y="1179513"/>
            <a:ext cx="5123112" cy="0"/>
          </a:xfrm>
          <a:prstGeom prst="line">
            <a:avLst/>
          </a:prstGeom>
          <a:ln w="158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6988" y="1412776"/>
            <a:ext cx="5123112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16632"/>
            <a:ext cx="7092280" cy="715962"/>
          </a:xfrm>
        </p:spPr>
        <p:txBody>
          <a:bodyPr/>
          <a:lstStyle/>
          <a:p>
            <a:r>
              <a:rPr lang="fr-CA" sz="2500" dirty="0" smtClean="0"/>
              <a:t>Les élèves du Canada continuent d’afficher un bon rendement dans un contexte mondial.</a:t>
            </a:r>
            <a:endParaRPr lang="fr-CA" sz="25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619"/>
          <a:stretch/>
        </p:blipFill>
        <p:spPr>
          <a:xfrm>
            <a:off x="1187624" y="1196752"/>
            <a:ext cx="6304872" cy="543741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259632" y="6669360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/>
              <a:t>Italiques = Pays de l’OCDE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1706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9934"/>
            <a:ext cx="5769339" cy="49323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188640"/>
            <a:ext cx="6984776" cy="715962"/>
          </a:xfrm>
        </p:spPr>
        <p:txBody>
          <a:bodyPr/>
          <a:lstStyle/>
          <a:p>
            <a:r>
              <a:rPr lang="fr-CA" sz="2500" dirty="0" smtClean="0"/>
              <a:t>Au Canada, il y a des variations apparentes entre les provinces en mathématiques.</a:t>
            </a:r>
            <a:endParaRPr lang="fr-CA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68144" y="1541013"/>
            <a:ext cx="3131839" cy="47795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CA" sz="1100" b="1" dirty="0" smtClean="0"/>
          </a:p>
          <a:p>
            <a:pPr marL="0" indent="0">
              <a:buNone/>
              <a:tabLst>
                <a:tab pos="447675" algn="l"/>
              </a:tabLst>
            </a:pPr>
            <a:r>
              <a:rPr lang="fr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Au-dessus de la moyenne canadienne</a:t>
            </a:r>
          </a:p>
          <a:p>
            <a:pPr marL="447675" lvl="1" indent="0">
              <a:buNone/>
            </a:pPr>
            <a:r>
              <a:rPr lang="fr-CA" sz="1400" dirty="0" smtClean="0"/>
              <a:t>Québec</a:t>
            </a:r>
          </a:p>
          <a:p>
            <a:pPr marL="628650" lvl="1" indent="0">
              <a:buNone/>
            </a:pPr>
            <a:endParaRPr lang="fr-CA" sz="1600" dirty="0" smtClean="0"/>
          </a:p>
          <a:p>
            <a:pPr marL="628650" lvl="1" indent="0">
              <a:buNone/>
            </a:pPr>
            <a:endParaRPr lang="fr-CA" sz="1600" dirty="0" smtClean="0"/>
          </a:p>
          <a:p>
            <a:pPr marL="447675" indent="0">
              <a:buNone/>
              <a:tabLst>
                <a:tab pos="447675" algn="l"/>
              </a:tabLst>
            </a:pPr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Égal à la moyenne canadienne</a:t>
            </a:r>
          </a:p>
          <a:p>
            <a:pPr marL="447675" lvl="1" indent="0">
              <a:buNone/>
            </a:pPr>
            <a:r>
              <a:rPr lang="fr-CA" sz="1400" dirty="0" smtClean="0"/>
              <a:t>Colombie-Britannique</a:t>
            </a:r>
          </a:p>
          <a:p>
            <a:pPr marL="447675" lvl="1" indent="0">
              <a:buNone/>
            </a:pPr>
            <a:r>
              <a:rPr lang="fr-CA" sz="1400" dirty="0" smtClean="0"/>
              <a:t>Alberta</a:t>
            </a:r>
          </a:p>
          <a:p>
            <a:pPr marL="447675" lvl="1" indent="0">
              <a:buNone/>
            </a:pPr>
            <a:r>
              <a:rPr lang="fr-CA" sz="1400" dirty="0" smtClean="0"/>
              <a:t>Ontario</a:t>
            </a:r>
          </a:p>
          <a:p>
            <a:pPr marL="628650" lvl="1" indent="0">
              <a:buNone/>
            </a:pPr>
            <a:endParaRPr lang="fr-CA" sz="1400" dirty="0" smtClean="0"/>
          </a:p>
          <a:p>
            <a:pPr marL="628650" lvl="1" indent="0">
              <a:buNone/>
            </a:pPr>
            <a:endParaRPr lang="fr-CA" sz="1600" dirty="0" smtClean="0"/>
          </a:p>
          <a:p>
            <a:pPr marL="0" indent="0">
              <a:buNone/>
              <a:tabLst>
                <a:tab pos="447675" algn="l"/>
              </a:tabLst>
            </a:pPr>
            <a:r>
              <a:rPr lang="fr-CA" sz="1050" b="1" dirty="0" smtClean="0"/>
              <a:t>	</a:t>
            </a:r>
            <a:r>
              <a:rPr lang="fr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Au-dessous de la moyenne canadienne</a:t>
            </a:r>
          </a:p>
          <a:p>
            <a:pPr marL="447675" lvl="1" indent="0">
              <a:buNone/>
            </a:pPr>
            <a:r>
              <a:rPr lang="fr-CA" sz="1400" dirty="0" smtClean="0"/>
              <a:t>Saskatchewan</a:t>
            </a:r>
          </a:p>
          <a:p>
            <a:pPr marL="447675" lvl="1" indent="0">
              <a:buNone/>
            </a:pPr>
            <a:r>
              <a:rPr lang="fr-CA" sz="1400" dirty="0" smtClean="0"/>
              <a:t>Manitoba</a:t>
            </a:r>
          </a:p>
          <a:p>
            <a:pPr marL="447675" lvl="1" indent="0">
              <a:buNone/>
            </a:pPr>
            <a:r>
              <a:rPr lang="fr-CA" sz="1400" dirty="0" smtClean="0"/>
              <a:t>Nouveau-Brunswick</a:t>
            </a:r>
          </a:p>
          <a:p>
            <a:pPr marL="447675" lvl="1" indent="0">
              <a:buNone/>
            </a:pPr>
            <a:r>
              <a:rPr lang="fr-CA" sz="1400" dirty="0" smtClean="0"/>
              <a:t>Nouvelle-Écosse</a:t>
            </a:r>
          </a:p>
          <a:p>
            <a:pPr marL="447675" lvl="1" indent="0">
              <a:buNone/>
            </a:pPr>
            <a:r>
              <a:rPr lang="fr-CA" sz="1400" dirty="0" smtClean="0"/>
              <a:t>Île-du-Prince-Édouard</a:t>
            </a:r>
          </a:p>
          <a:p>
            <a:pPr marL="447675" lvl="1" indent="0">
              <a:buNone/>
            </a:pPr>
            <a:r>
              <a:rPr lang="fr-CA" sz="1400" dirty="0" smtClean="0"/>
              <a:t>Terre-Neuve-et-Labrador</a:t>
            </a:r>
            <a:endParaRPr lang="fr-CA" sz="1600" dirty="0"/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5948342" y="1860600"/>
            <a:ext cx="360040" cy="2286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Oval 5"/>
          <p:cNvSpPr/>
          <p:nvPr>
            <p:custDataLst>
              <p:tags r:id="rId5"/>
            </p:custDataLst>
          </p:nvPr>
        </p:nvSpPr>
        <p:spPr>
          <a:xfrm>
            <a:off x="5948342" y="2937520"/>
            <a:ext cx="360040" cy="2286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5948342" y="4509120"/>
            <a:ext cx="360040" cy="2286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16632"/>
            <a:ext cx="7308304" cy="936104"/>
          </a:xfrm>
        </p:spPr>
        <p:txBody>
          <a:bodyPr/>
          <a:lstStyle/>
          <a:p>
            <a:r>
              <a:rPr lang="fr-CA" sz="2400" dirty="0" smtClean="0"/>
              <a:t>Les élèves du Canada continuent d’obtenir de bons résultats en lecture</a:t>
            </a:r>
            <a:r>
              <a:rPr lang="en-CA" sz="2400" dirty="0" smtClean="0"/>
              <a:t>...</a:t>
            </a:r>
            <a:endParaRPr lang="fr-CA" sz="2400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043608" y="1176814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1400" b="1" baseline="30000" dirty="0" smtClean="0">
                <a:solidFill>
                  <a:srgbClr val="003399"/>
                </a:solidFill>
              </a:rPr>
              <a:t>  Scores </a:t>
            </a:r>
            <a:r>
              <a:rPr lang="fr-FR" sz="1400" b="1" baseline="30000" dirty="0">
                <a:solidFill>
                  <a:srgbClr val="003399"/>
                </a:solidFill>
              </a:rPr>
              <a:t>moyens estimés et intervalles de confiance pour les pays et les provinces – LECTURE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1644452" y="1356596"/>
            <a:ext cx="4295700" cy="5317660"/>
          </a:xfrm>
          <a:prstGeom prst="rect">
            <a:avLst/>
          </a:prstGeom>
        </p:spPr>
      </p:pic>
      <p:sp>
        <p:nvSpPr>
          <p:cNvPr id="5" name="5-Point Star 4"/>
          <p:cNvSpPr/>
          <p:nvPr>
            <p:custDataLst>
              <p:tags r:id="rId4"/>
            </p:custDataLst>
          </p:nvPr>
        </p:nvSpPr>
        <p:spPr>
          <a:xfrm>
            <a:off x="4283968" y="2132856"/>
            <a:ext cx="288032" cy="35873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AD40-FB49-44D0-AFE5-03DA5326F2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ZoneTexte 6"/>
          <p:cNvSpPr txBox="1"/>
          <p:nvPr/>
        </p:nvSpPr>
        <p:spPr>
          <a:xfrm>
            <a:off x="1675736" y="6642556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/>
              <a:t>Italiques = Pays de l’OCDE</a:t>
            </a:r>
            <a:endParaRPr lang="fr-CA" sz="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43608" y="1195388"/>
            <a:ext cx="5688632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3608" y="1372072"/>
            <a:ext cx="5688632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CMEC POWERPOINT 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CMEC POWERPOINT EN</Template>
  <TotalTime>3441</TotalTime>
  <Words>633</Words>
  <Application>Microsoft Office PowerPoint</Application>
  <PresentationFormat>On-screen Show (4:3)</PresentationFormat>
  <Paragraphs>118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CMEC POWERPOINT EN</vt:lpstr>
      <vt:lpstr>1_Office Theme</vt:lpstr>
      <vt:lpstr>PowerPoint Presentation</vt:lpstr>
      <vt:lpstr>PowerPoint Presentation</vt:lpstr>
      <vt:lpstr>Le PISA 2012 en chiffres</vt:lpstr>
      <vt:lpstr>Le PISA 2012 au Canada</vt:lpstr>
      <vt:lpstr>En quoi consiste un test du PISA? </vt:lpstr>
      <vt:lpstr>Les élèves du Canada continuent d’afficher un bon rendement dans un contexte mondial.</vt:lpstr>
      <vt:lpstr>Les élèves du Canada continuent d’afficher un bon rendement dans un contexte mondial.</vt:lpstr>
      <vt:lpstr>Au Canada, il y a des variations apparentes entre les provinces en mathématiques.</vt:lpstr>
      <vt:lpstr>Les élèves du Canada continuent d’obtenir de bons résultats en lecture...</vt:lpstr>
      <vt:lpstr>Les élèves du Canada continuent d’obtenir de bons résultats en lecture...</vt:lpstr>
      <vt:lpstr>… et en sciences.</vt:lpstr>
      <vt:lpstr>… et en sciences.</vt:lpstr>
      <vt:lpstr>Neuf pays ont obtenu un rendement en mathématiques plus élevé que celui du Canada, cinq en lecture et sept en sciences.</vt:lpstr>
      <vt:lpstr>Plus de 85 p. 100 des élèves du Canada ont atteint le niveau 2, soit le niveau de base, ou un niveau plus élevé en mathématiques…</vt:lpstr>
      <vt:lpstr>… et plus de 16 p.100 des élèves du Canada ont atteint les niveaux de rendement les plus élevés.</vt:lpstr>
      <vt:lpstr>Au Canada, la proportion d’élèves ayant un rendement moins élevé a augmenté au fil du temps, et la proportion de ceux ayant un rendement élevé a diminué.</vt:lpstr>
      <vt:lpstr>Au cours des neuf dernières années, les scores en mathématiques du Canada ont connu une baisse dans toutes les provinces, sauf au Québec et en Saskatchewan...</vt:lpstr>
      <vt:lpstr>… alors que le rendement en lecture dans l’ensemble du Canada est resté stable au fil du temps, et que le rendement en sciences a diminué.</vt:lpstr>
      <vt:lpstr>Les résultats canadiens en mathématiques se caractérisent par des niveaux relativement élevés de rendement et d’équité.</vt:lpstr>
      <vt:lpstr>Les résultats provinciaux en mathématiques se caractérisent aussi par des niveaux relativement élevés de rendement et d’équité.</vt:lpstr>
      <vt:lpstr>Dans l’ensemble du Canada, les résultats en mathématiques montrent certains écarts selon la langue du système scolaire.</vt:lpstr>
      <vt:lpstr>D’importants écarts sont observables dans le rendement en lecture et en sciences selon la langue du système scolaire dans la plupart des provinces.</vt:lpstr>
      <vt:lpstr>Les garçons ont un rendement plus élevé que les filles en mathématiques…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Brochu</dc:creator>
  <cp:lastModifiedBy>Marie-Claire Pintaric</cp:lastModifiedBy>
  <cp:revision>109</cp:revision>
  <cp:lastPrinted>2013-12-02T16:18:06Z</cp:lastPrinted>
  <dcterms:created xsi:type="dcterms:W3CDTF">2013-08-20T17:31:22Z</dcterms:created>
  <dcterms:modified xsi:type="dcterms:W3CDTF">2013-12-02T16:18:27Z</dcterms:modified>
</cp:coreProperties>
</file>